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D41"/>
    <a:srgbClr val="FFD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/>
    <p:restoredTop sz="94662"/>
  </p:normalViewPr>
  <p:slideViewPr>
    <p:cSldViewPr snapToGrid="0" snapToObjects="1" showGuides="1">
      <p:cViewPr>
        <p:scale>
          <a:sx n="90" d="100"/>
          <a:sy n="90" d="100"/>
        </p:scale>
        <p:origin x="636" y="-17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iya Gezer" userId="26a3e4d9-c1ff-45c9-8919-9ad99f173444" providerId="ADAL" clId="{E9DF9B8E-759E-485E-B17F-FD1EE255280B}"/>
    <pc:docChg chg="modSld">
      <pc:chgData name="Sofiya Gezer" userId="26a3e4d9-c1ff-45c9-8919-9ad99f173444" providerId="ADAL" clId="{E9DF9B8E-759E-485E-B17F-FD1EE255280B}" dt="2025-08-27T13:57:19.322" v="5" actId="115"/>
      <pc:docMkLst>
        <pc:docMk/>
      </pc:docMkLst>
      <pc:sldChg chg="modSp mod">
        <pc:chgData name="Sofiya Gezer" userId="26a3e4d9-c1ff-45c9-8919-9ad99f173444" providerId="ADAL" clId="{E9DF9B8E-759E-485E-B17F-FD1EE255280B}" dt="2025-08-27T13:57:19.322" v="5" actId="115"/>
        <pc:sldMkLst>
          <pc:docMk/>
          <pc:sldMk cId="1191660704" sldId="256"/>
        </pc:sldMkLst>
        <pc:spChg chg="mod">
          <ac:chgData name="Sofiya Gezer" userId="26a3e4d9-c1ff-45c9-8919-9ad99f173444" providerId="ADAL" clId="{E9DF9B8E-759E-485E-B17F-FD1EE255280B}" dt="2025-08-27T13:56:21.494" v="1" actId="20577"/>
          <ac:spMkLst>
            <pc:docMk/>
            <pc:sldMk cId="1191660704" sldId="256"/>
            <ac:spMk id="10" creationId="{00000000-0000-0000-0000-000000000000}"/>
          </ac:spMkLst>
        </pc:spChg>
        <pc:spChg chg="mod">
          <ac:chgData name="Sofiya Gezer" userId="26a3e4d9-c1ff-45c9-8919-9ad99f173444" providerId="ADAL" clId="{E9DF9B8E-759E-485E-B17F-FD1EE255280B}" dt="2025-08-27T13:57:19.322" v="5" actId="115"/>
          <ac:spMkLst>
            <pc:docMk/>
            <pc:sldMk cId="1191660704" sldId="256"/>
            <ac:spMk id="19" creationId="{00000000-0000-0000-0000-000000000000}"/>
          </ac:spMkLst>
        </pc:spChg>
      </pc:sldChg>
    </pc:docChg>
  </pc:docChgLst>
  <pc:docChgLst>
    <pc:chgData name="Sofiya Gezer" userId="26a3e4d9-c1ff-45c9-8919-9ad99f173444" providerId="ADAL" clId="{27B675AD-C348-4EDA-99CB-E7343F8FF8BA}"/>
    <pc:docChg chg="modSld">
      <pc:chgData name="Sofiya Gezer" userId="26a3e4d9-c1ff-45c9-8919-9ad99f173444" providerId="ADAL" clId="{27B675AD-C348-4EDA-99CB-E7343F8FF8BA}" dt="2024-09-05T14:43:23.722" v="61" actId="20577"/>
      <pc:docMkLst>
        <pc:docMk/>
      </pc:docMkLst>
      <pc:sldChg chg="modSp mod">
        <pc:chgData name="Sofiya Gezer" userId="26a3e4d9-c1ff-45c9-8919-9ad99f173444" providerId="ADAL" clId="{27B675AD-C348-4EDA-99CB-E7343F8FF8BA}" dt="2024-09-05T14:43:23.722" v="61" actId="20577"/>
        <pc:sldMkLst>
          <pc:docMk/>
          <pc:sldMk cId="1191660704" sldId="256"/>
        </pc:sldMkLst>
      </pc:sldChg>
    </pc:docChg>
  </pc:docChgLst>
  <pc:docChgLst>
    <pc:chgData name="Sofiya Gezer" userId="26a3e4d9-c1ff-45c9-8919-9ad99f173444" providerId="ADAL" clId="{AFA21035-1D45-4314-A9C8-A4785C753917}"/>
    <pc:docChg chg="custSel modSld">
      <pc:chgData name="Sofiya Gezer" userId="26a3e4d9-c1ff-45c9-8919-9ad99f173444" providerId="ADAL" clId="{AFA21035-1D45-4314-A9C8-A4785C753917}" dt="2025-10-17T07:20:53.422" v="369" actId="20577"/>
      <pc:docMkLst>
        <pc:docMk/>
      </pc:docMkLst>
      <pc:sldChg chg="modSp mod">
        <pc:chgData name="Sofiya Gezer" userId="26a3e4d9-c1ff-45c9-8919-9ad99f173444" providerId="ADAL" clId="{AFA21035-1D45-4314-A9C8-A4785C753917}" dt="2025-10-17T07:20:53.422" v="369" actId="20577"/>
        <pc:sldMkLst>
          <pc:docMk/>
          <pc:sldMk cId="1191660704" sldId="256"/>
        </pc:sldMkLst>
        <pc:spChg chg="mod">
          <ac:chgData name="Sofiya Gezer" userId="26a3e4d9-c1ff-45c9-8919-9ad99f173444" providerId="ADAL" clId="{AFA21035-1D45-4314-A9C8-A4785C753917}" dt="2025-10-17T07:20:41.547" v="356" actId="5793"/>
          <ac:spMkLst>
            <pc:docMk/>
            <pc:sldMk cId="1191660704" sldId="256"/>
            <ac:spMk id="12" creationId="{00000000-0000-0000-0000-000000000000}"/>
          </ac:spMkLst>
        </pc:spChg>
        <pc:spChg chg="mod">
          <ac:chgData name="Sofiya Gezer" userId="26a3e4d9-c1ff-45c9-8919-9ad99f173444" providerId="ADAL" clId="{AFA21035-1D45-4314-A9C8-A4785C753917}" dt="2025-10-17T07:20:53.422" v="369" actId="20577"/>
          <ac:spMkLst>
            <pc:docMk/>
            <pc:sldMk cId="1191660704" sldId="256"/>
            <ac:spMk id="1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0D341-9949-024D-A8A4-5EE404EED076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1233488"/>
            <a:ext cx="48101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64DB4-E678-0342-A770-72B4BA43D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3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3775" y="1233488"/>
            <a:ext cx="48101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64DB4-E678-0342-A770-72B4BA43D6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1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9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54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5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7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90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3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19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6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6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f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3AF3C-7C32-0048-880B-A399EA63DAE1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089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4899" y="230771"/>
            <a:ext cx="9624830" cy="6477712"/>
          </a:xfrm>
          <a:prstGeom prst="rect">
            <a:avLst/>
          </a:prstGeom>
          <a:solidFill>
            <a:schemeClr val="accent6">
              <a:lumMod val="20000"/>
              <a:lumOff val="80000"/>
              <a:alpha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3584909" y="2151611"/>
            <a:ext cx="26940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Imprint MT Shadow" panose="04020605060303030202" pitchFamily="82" charset="0"/>
                <a:ea typeface="Flintstone" charset="0"/>
                <a:cs typeface="Flintstone" charset="0"/>
              </a:rPr>
              <a:t>The Stone Age</a:t>
            </a:r>
          </a:p>
          <a:p>
            <a:pPr algn="ctr"/>
            <a:r>
              <a:rPr lang="en-US" sz="1600" dirty="0">
                <a:latin typeface="Imprint MT Shadow" panose="04020605060303030202" pitchFamily="82" charset="0"/>
                <a:ea typeface="Flintstone" charset="0"/>
                <a:cs typeface="Flintstone" charset="0"/>
              </a:rPr>
              <a:t>Redwood Class</a:t>
            </a:r>
          </a:p>
          <a:p>
            <a:pPr algn="ctr"/>
            <a:r>
              <a:rPr lang="en-US" sz="1600" dirty="0">
                <a:latin typeface="Imprint MT Shadow" panose="04020605060303030202" pitchFamily="82" charset="0"/>
                <a:ea typeface="Flintstone" charset="0"/>
                <a:cs typeface="Flintstone" charset="0"/>
              </a:rPr>
              <a:t>Autumn Term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8054" y="315248"/>
            <a:ext cx="4312400" cy="21698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English</a:t>
            </a:r>
          </a:p>
          <a:p>
            <a:r>
              <a:rPr lang="en-US" sz="900" u="sng" dirty="0"/>
              <a:t>Writing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write sentences correctly using a capital letter and with appropriate punctuation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show awareness of verbs, nouns, prepositions and adjectives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extend sentences by using a wider range of conjunctions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Begin to understand how to start a new line for dialogue for a new speaker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Begin to use inverted commas to punctuate direct speech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a range of adverbs and adverbial phrases to add information to a sentence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the diagonal and horizontal strokes that are needed to join letters</a:t>
            </a:r>
            <a:endParaRPr lang="en-US" sz="900" dirty="0">
              <a:cs typeface="Calibri" panose="020F0502020204030204"/>
            </a:endParaRPr>
          </a:p>
          <a:p>
            <a:r>
              <a:rPr lang="en-US" sz="900" u="sng" dirty="0"/>
              <a:t>Reading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predict what might happen from details stated and implied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retrieve information from a text using skimming and scanning skills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endParaRPr lang="en-US" sz="900" dirty="0">
              <a:cs typeface="Calibri" panose="020F0502020204030204"/>
            </a:endParaRPr>
          </a:p>
          <a:p>
            <a:r>
              <a:rPr lang="en-US" sz="900" b="1" dirty="0"/>
              <a:t>Key texts include:</a:t>
            </a:r>
            <a:r>
              <a:rPr lang="en-GB" sz="900" dirty="0"/>
              <a:t> Nen and the Lonely Fisherman Ian Eagleton, The Seed of Doubt Irena </a:t>
            </a:r>
            <a:r>
              <a:rPr lang="en-GB" sz="900" dirty="0" err="1"/>
              <a:t>Brignull</a:t>
            </a:r>
            <a:r>
              <a:rPr lang="en-GB" sz="900" dirty="0"/>
              <a:t>. </a:t>
            </a:r>
            <a:endParaRPr lang="en-US" sz="900" b="1" i="1" dirty="0">
              <a:cs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20351" y="380982"/>
            <a:ext cx="4364831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 err="1"/>
              <a:t>Maths</a:t>
            </a:r>
            <a:endParaRPr lang="en-US" sz="900" b="1" u="sng" dirty="0"/>
          </a:p>
          <a:p>
            <a:pPr algn="ctr"/>
            <a:endParaRPr lang="en-US" sz="900" u="sng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</a:t>
            </a:r>
            <a:r>
              <a:rPr lang="en-US" sz="900" dirty="0" err="1"/>
              <a:t>recognise</a:t>
            </a:r>
            <a:r>
              <a:rPr lang="en-US" sz="900" dirty="0"/>
              <a:t> the place value of each digit in a three-digit-number (hundreds, tens, ones)</a:t>
            </a:r>
            <a:endParaRPr lang="en-US" sz="900" dirty="0">
              <a:cs typeface="Calibri" panose="020F0502020204030204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compare and order numbers up to 1000</a:t>
            </a:r>
            <a:endParaRPr lang="en-US" sz="900" dirty="0">
              <a:cs typeface="Calibri" panose="020F0502020204030204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add and subtract 3-digit and 2-digit numbers crossing 100</a:t>
            </a:r>
            <a:endParaRPr lang="en-US" sz="900" dirty="0">
              <a:cs typeface="Calibri" panose="020F0502020204030204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To use inverse operations</a:t>
            </a:r>
            <a:endParaRPr lang="en-US" sz="900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multiply and divide by 3 and 4 </a:t>
            </a:r>
            <a:endParaRPr lang="en-US" sz="900" dirty="0">
              <a:cs typeface="Calibri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find 1, 10 or 100 more and less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become more confident in the 2, 4 and 8 times tables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group numbers  to multiply and divide</a:t>
            </a:r>
          </a:p>
          <a:p>
            <a:pPr marL="139065" indent="-139065">
              <a:buFont typeface="Arial" charset="0"/>
              <a:buChar char="•"/>
            </a:pPr>
            <a:endParaRPr lang="en-US" sz="900" dirty="0">
              <a:cs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2234" y="2567109"/>
            <a:ext cx="3212643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Science</a:t>
            </a:r>
          </a:p>
          <a:p>
            <a:r>
              <a:rPr lang="en-US" sz="900" u="sng" dirty="0"/>
              <a:t>Rocks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compare and group together different kinds of rocks on the basis of their appearance and simple physical properties</a:t>
            </a:r>
            <a:endParaRPr lang="en-GB" sz="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describe in simple terms how fossils are formed when things that have lived are trapped within rock</a:t>
            </a:r>
            <a:endParaRPr lang="en-GB" sz="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recognise</a:t>
            </a:r>
            <a:r>
              <a:rPr lang="en-US" sz="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that soils are made from rocks and organic matter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900" dirty="0"/>
          </a:p>
          <a:p>
            <a:r>
              <a:rPr lang="en-US" sz="900" u="sng" dirty="0"/>
              <a:t>Animals including Humans 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To identify different types of skeletons and their benefits.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To understand what types of food humans need to have a healthy diet.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08373" y="2116220"/>
            <a:ext cx="309414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History</a:t>
            </a:r>
          </a:p>
          <a:p>
            <a:pPr algn="ctr"/>
            <a:r>
              <a:rPr lang="en-US" sz="900" b="1" u="sng" dirty="0"/>
              <a:t>Topic: Stone Age to Iron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know how people survived in the Stone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understand what changed in the Stone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know how we can find out about the Stone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know about life in the Iron Age and why they built hillforts.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59699" y="3516312"/>
            <a:ext cx="309414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Geography</a:t>
            </a:r>
          </a:p>
          <a:p>
            <a:pPr algn="ctr"/>
            <a:r>
              <a:rPr lang="en-US" sz="900" b="1" u="sng" dirty="0" err="1"/>
              <a:t>Topic:Are</a:t>
            </a:r>
            <a:r>
              <a:rPr lang="en-US" sz="900" b="1" u="sng" dirty="0"/>
              <a:t> all settlements the same?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Locate some cities in the UK.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Describe the difference between villages, towns and cities.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Discuss reasons for the location of human and physical features.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Locate some geographical regions in the UK.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Identify and begin to offer explanations about changes to features in the local area.</a:t>
            </a:r>
          </a:p>
          <a:p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8076074" y="5097134"/>
            <a:ext cx="117588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P.E</a:t>
            </a:r>
          </a:p>
          <a:p>
            <a:pPr algn="ctr"/>
            <a:endParaRPr lang="en-US" sz="900" b="1" u="sng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Tag Rugby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Dodgeball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Ball skills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>
                <a:cs typeface="Calibri" panose="020F0502020204030204"/>
              </a:rPr>
              <a:t>Fundamentals</a:t>
            </a:r>
            <a:endParaRPr lang="en-US" sz="900" dirty="0">
              <a:cs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8862" y="4324225"/>
            <a:ext cx="321264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Art</a:t>
            </a:r>
          </a:p>
          <a:p>
            <a:pPr algn="ctr"/>
            <a:r>
              <a:rPr lang="en-US" sz="900" b="1" u="sng" dirty="0"/>
              <a:t>Prehistoric Art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understand pre-historic man made art.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use charcoal to draw images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mix </a:t>
            </a:r>
            <a:r>
              <a:rPr lang="en-US" sz="900" dirty="0" err="1"/>
              <a:t>colours</a:t>
            </a:r>
            <a:r>
              <a:rPr lang="en-US" sz="900" dirty="0"/>
              <a:t> and paint using learned techniques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095" y="5089513"/>
            <a:ext cx="2025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u="sng" dirty="0"/>
              <a:t>Design and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To explain the purpose of packaging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To understand 3D shapes come from nets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To design, makes and evaluate a package fit for purpose</a:t>
            </a:r>
          </a:p>
          <a:p>
            <a:pPr algn="ctr"/>
            <a:endParaRPr lang="en-US" sz="900" dirty="0"/>
          </a:p>
        </p:txBody>
      </p:sp>
      <p:sp>
        <p:nvSpPr>
          <p:cNvPr id="20" name="TextBox 19"/>
          <p:cNvSpPr txBox="1"/>
          <p:nvPr/>
        </p:nvSpPr>
        <p:spPr>
          <a:xfrm>
            <a:off x="3200400" y="2947695"/>
            <a:ext cx="34031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Religious Education</a:t>
            </a:r>
          </a:p>
          <a:p>
            <a:pPr algn="l" rtl="0" fontAlgn="base"/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Christianity </a:t>
            </a:r>
          </a:p>
          <a:p>
            <a:pPr algn="l" rtl="0" fontAlgn="base"/>
            <a:r>
              <a:rPr lang="en-GB" sz="900" b="0" i="0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What do Christians learn from the Creation story?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 understand what makes a wonderful world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The Fall in the Big Frieze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 make connect</a:t>
            </a:r>
            <a:r>
              <a:rPr lang="en-GB" sz="9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ions between Creation and the Fall</a:t>
            </a:r>
            <a:endParaRPr lang="en-GB" sz="9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/>
          </a:p>
          <a:p>
            <a:r>
              <a:rPr lang="en-US" sz="900" u="sng" dirty="0"/>
              <a:t>What is it like to follow God?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Make clear links between the story of Noah and the idea of covenant.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Make simple links between promises in the story of Noah and promises that Christians make at a wedding ceremony.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Make links between the story of Noah and how we live in school and the wider world.</a:t>
            </a:r>
            <a:endParaRPr lang="en-US" sz="900" b="1" u="sng" dirty="0"/>
          </a:p>
          <a:p>
            <a:pPr algn="ctr"/>
            <a:endParaRPr lang="en-US" sz="900" b="1" u="sng" dirty="0"/>
          </a:p>
        </p:txBody>
      </p:sp>
      <p:sp>
        <p:nvSpPr>
          <p:cNvPr id="21" name="TextBox 20"/>
          <p:cNvSpPr txBox="1"/>
          <p:nvPr/>
        </p:nvSpPr>
        <p:spPr>
          <a:xfrm>
            <a:off x="1963691" y="5073647"/>
            <a:ext cx="1507799" cy="1879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French</a:t>
            </a:r>
          </a:p>
          <a:p>
            <a:pPr algn="ctr"/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the French phonetic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find France on a map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discuss other countries which speak French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tell your name, count to ten and tell how  you are feeling</a:t>
            </a:r>
          </a:p>
          <a:p>
            <a:pPr algn="ctr"/>
            <a:endParaRPr lang="en-US" sz="900" b="1" u="sng" dirty="0"/>
          </a:p>
          <a:p>
            <a:pPr algn="ctr"/>
            <a:endParaRPr lang="en-US" sz="813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3407143" y="5089950"/>
            <a:ext cx="16063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Music</a:t>
            </a:r>
          </a:p>
          <a:p>
            <a:pPr algn="ctr"/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Exploring and using skills using the Glockenspiel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Play and copy back up to 2 notes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Improvise up to 3 notes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Play instrumental parts of a song by ear</a:t>
            </a:r>
          </a:p>
          <a:p>
            <a:pPr algn="ctr"/>
            <a:endParaRPr lang="en-US" sz="900" b="1" u="sng" dirty="0"/>
          </a:p>
        </p:txBody>
      </p:sp>
      <p:sp>
        <p:nvSpPr>
          <p:cNvPr id="23" name="TextBox 22"/>
          <p:cNvSpPr txBox="1"/>
          <p:nvPr/>
        </p:nvSpPr>
        <p:spPr>
          <a:xfrm>
            <a:off x="4991418" y="5092656"/>
            <a:ext cx="171354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Computing</a:t>
            </a:r>
          </a:p>
          <a:p>
            <a:r>
              <a:rPr lang="en-US" sz="900" u="sng" dirty="0"/>
              <a:t>Online Safety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consider the truth in online content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about the meaning and safety of age restrictions</a:t>
            </a:r>
          </a:p>
          <a:p>
            <a:r>
              <a:rPr lang="en-US" sz="900" u="sng" dirty="0"/>
              <a:t>Touch Typing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how to use the home, top and bottom row of keys</a:t>
            </a:r>
          </a:p>
          <a:p>
            <a:endParaRPr lang="en-US" sz="900" b="1" u="sng" dirty="0"/>
          </a:p>
        </p:txBody>
      </p:sp>
      <p:sp>
        <p:nvSpPr>
          <p:cNvPr id="24" name="TextBox 23"/>
          <p:cNvSpPr txBox="1"/>
          <p:nvPr/>
        </p:nvSpPr>
        <p:spPr>
          <a:xfrm>
            <a:off x="6800459" y="5047081"/>
            <a:ext cx="1064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PSHE</a:t>
            </a:r>
          </a:p>
          <a:p>
            <a:pPr algn="ctr"/>
            <a:r>
              <a:rPr lang="en-US" sz="900" b="1" u="sng" dirty="0"/>
              <a:t>Healthy Me</a:t>
            </a:r>
          </a:p>
          <a:p>
            <a:pPr algn="ctr"/>
            <a:endParaRPr lang="en-US" sz="900" b="1" u="sng" dirty="0"/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Self-Discipline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Self-Motivation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Responsibility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Resilience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Integrity</a:t>
            </a:r>
          </a:p>
        </p:txBody>
      </p:sp>
    </p:spTree>
    <p:extLst>
      <p:ext uri="{BB962C8B-B14F-4D97-AF65-F5344CB8AC3E}">
        <p14:creationId xmlns:p14="http://schemas.microsoft.com/office/powerpoint/2010/main" val="1191660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ec6aea2c521b78bd9838b83f52780a12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9fdb0a41ca4d278e236567e0a1d8969b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7EB0B1-8FF2-44CB-8BD8-821C0ECC87AE}">
  <ds:schemaRefs>
    <ds:schemaRef ds:uri="http://schemas.microsoft.com/office/2006/metadata/properties"/>
    <ds:schemaRef ds:uri="http://schemas.microsoft.com/office/infopath/2007/PartnerControls"/>
    <ds:schemaRef ds:uri="b1e79e3b-b153-448b-a6c0-48f046ee7b3d"/>
    <ds:schemaRef ds:uri="f4f276b2-a2b4-4613-97b0-d775c32964a3"/>
  </ds:schemaRefs>
</ds:datastoreItem>
</file>

<file path=customXml/itemProps2.xml><?xml version="1.0" encoding="utf-8"?>
<ds:datastoreItem xmlns:ds="http://schemas.openxmlformats.org/officeDocument/2006/customXml" ds:itemID="{DA357A32-180C-4D00-A93B-4AC7C30610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f276b2-a2b4-4613-97b0-d775c32964a3"/>
    <ds:schemaRef ds:uri="b1e79e3b-b153-448b-a6c0-48f046ee7b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23A10C-B4B0-455C-A094-26E1FD1090A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509</TotalTime>
  <Words>661</Words>
  <Application>Microsoft Office PowerPoint</Application>
  <PresentationFormat>A4 Paper (210x297 mm)</PresentationFormat>
  <Paragraphs>102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Imprint MT Shadow</vt:lpstr>
      <vt:lpstr>Lato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Egerton</dc:creator>
  <cp:lastModifiedBy>Sofiya Gezer</cp:lastModifiedBy>
  <cp:revision>197</cp:revision>
  <cp:lastPrinted>2019-09-09T15:15:10Z</cp:lastPrinted>
  <dcterms:created xsi:type="dcterms:W3CDTF">2019-08-06T15:05:45Z</dcterms:created>
  <dcterms:modified xsi:type="dcterms:W3CDTF">2025-10-17T07:20:57Z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Order">
    <vt:r8>4450000</vt:r8>
  </property>
  <property fmtid="{D5CDD505-2E9C-101B-9397-08002B2CF9AE}" pid="4" name="MediaServiceImageTags">
    <vt:lpwstr/>
  </property>
</Properties>
</file>