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18288000" cy="10287000"/>
  <p:notesSz cx="6858000" cy="9144000"/>
  <p:embeddedFontLst>
    <p:embeddedFont>
      <p:font typeface="ITC American Typewriter Bold" panose="020B0604020202020204" charset="0"/>
      <p:regular r:id="rId17"/>
    </p:embeddedFont>
    <p:embeddedFont>
      <p:font typeface="KG Small Town Southern Girl" panose="020B0604020202020204" charset="0"/>
      <p:regular r:id="rId18"/>
    </p:embeddedFont>
    <p:embeddedFont>
      <p:font typeface="KG The Last Time" panose="020B0604020202020204" charset="0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39" d="100"/>
          <a:sy n="39" d="100"/>
        </p:scale>
        <p:origin x="940" y="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ire Pulham" userId="b550e8e7-34e5-4712-b6e5-8c0b85e64492" providerId="ADAL" clId="{F241B244-27BE-4B50-BF73-EFB7A45E39BA}"/>
    <pc:docChg chg="undo custSel modSld">
      <pc:chgData name="Claire Pulham" userId="b550e8e7-34e5-4712-b6e5-8c0b85e64492" providerId="ADAL" clId="{F241B244-27BE-4B50-BF73-EFB7A45E39BA}" dt="2026-09-11T07:07:55.327" v="177" actId="20577"/>
      <pc:docMkLst>
        <pc:docMk/>
      </pc:docMkLst>
      <pc:sldChg chg="modSp mod">
        <pc:chgData name="Claire Pulham" userId="b550e8e7-34e5-4712-b6e5-8c0b85e64492" providerId="ADAL" clId="{F241B244-27BE-4B50-BF73-EFB7A45E39BA}" dt="2026-09-11T07:07:25.742" v="164" actId="1076"/>
        <pc:sldMkLst>
          <pc:docMk/>
          <pc:sldMk cId="0" sldId="258"/>
        </pc:sldMkLst>
        <pc:spChg chg="mod">
          <ac:chgData name="Claire Pulham" userId="b550e8e7-34e5-4712-b6e5-8c0b85e64492" providerId="ADAL" clId="{F241B244-27BE-4B50-BF73-EFB7A45E39BA}" dt="2026-09-11T07:07:25.742" v="164" actId="1076"/>
          <ac:spMkLst>
            <pc:docMk/>
            <pc:sldMk cId="0" sldId="258"/>
            <ac:spMk id="2" creationId="{00000000-0000-0000-0000-000000000000}"/>
          </ac:spMkLst>
        </pc:spChg>
        <pc:spChg chg="mod">
          <ac:chgData name="Claire Pulham" userId="b550e8e7-34e5-4712-b6e5-8c0b85e64492" providerId="ADAL" clId="{F241B244-27BE-4B50-BF73-EFB7A45E39BA}" dt="2026-09-11T07:07:00.438" v="157" actId="1076"/>
          <ac:spMkLst>
            <pc:docMk/>
            <pc:sldMk cId="0" sldId="258"/>
            <ac:spMk id="14" creationId="{CF249343-3E1E-585F-5D68-A4FF8CD70FEB}"/>
          </ac:spMkLst>
        </pc:spChg>
        <pc:spChg chg="mod">
          <ac:chgData name="Claire Pulham" userId="b550e8e7-34e5-4712-b6e5-8c0b85e64492" providerId="ADAL" clId="{F241B244-27BE-4B50-BF73-EFB7A45E39BA}" dt="2026-09-11T07:07:15.859" v="161" actId="1076"/>
          <ac:spMkLst>
            <pc:docMk/>
            <pc:sldMk cId="0" sldId="258"/>
            <ac:spMk id="16" creationId="{2CEE578C-6BEC-ADFC-909A-3B0C6558DC65}"/>
          </ac:spMkLst>
        </pc:spChg>
        <pc:spChg chg="mod">
          <ac:chgData name="Claire Pulham" userId="b550e8e7-34e5-4712-b6e5-8c0b85e64492" providerId="ADAL" clId="{F241B244-27BE-4B50-BF73-EFB7A45E39BA}" dt="2026-09-11T07:07:25.320" v="163" actId="1076"/>
          <ac:spMkLst>
            <pc:docMk/>
            <pc:sldMk cId="0" sldId="258"/>
            <ac:spMk id="20" creationId="{7F837560-A30B-C17D-1064-9F5639364F14}"/>
          </ac:spMkLst>
        </pc:spChg>
        <pc:grpChg chg="mod">
          <ac:chgData name="Claire Pulham" userId="b550e8e7-34e5-4712-b6e5-8c0b85e64492" providerId="ADAL" clId="{F241B244-27BE-4B50-BF73-EFB7A45E39BA}" dt="2026-09-11T07:06:55.713" v="156" actId="1076"/>
          <ac:grpSpMkLst>
            <pc:docMk/>
            <pc:sldMk cId="0" sldId="258"/>
            <ac:grpSpMk id="4" creationId="{00000000-0000-0000-0000-000000000000}"/>
          </ac:grpSpMkLst>
        </pc:grpChg>
        <pc:grpChg chg="mod">
          <ac:chgData name="Claire Pulham" userId="b550e8e7-34e5-4712-b6e5-8c0b85e64492" providerId="ADAL" clId="{F241B244-27BE-4B50-BF73-EFB7A45E39BA}" dt="2026-09-11T07:07:03.463" v="158" actId="1076"/>
          <ac:grpSpMkLst>
            <pc:docMk/>
            <pc:sldMk cId="0" sldId="258"/>
            <ac:grpSpMk id="7" creationId="{00000000-0000-0000-0000-000000000000}"/>
          </ac:grpSpMkLst>
        </pc:grpChg>
        <pc:grpChg chg="mod">
          <ac:chgData name="Claire Pulham" userId="b550e8e7-34e5-4712-b6e5-8c0b85e64492" providerId="ADAL" clId="{F241B244-27BE-4B50-BF73-EFB7A45E39BA}" dt="2026-09-11T07:07:19.486" v="162" actId="1076"/>
          <ac:grpSpMkLst>
            <pc:docMk/>
            <pc:sldMk cId="0" sldId="258"/>
            <ac:grpSpMk id="17" creationId="{47F33A33-350E-E253-872F-55725AE64628}"/>
          </ac:grpSpMkLst>
        </pc:grpChg>
      </pc:sldChg>
      <pc:sldChg chg="modSp mod">
        <pc:chgData name="Claire Pulham" userId="b550e8e7-34e5-4712-b6e5-8c0b85e64492" providerId="ADAL" clId="{F241B244-27BE-4B50-BF73-EFB7A45E39BA}" dt="2026-09-11T07:07:55.327" v="177" actId="20577"/>
        <pc:sldMkLst>
          <pc:docMk/>
          <pc:sldMk cId="0" sldId="263"/>
        </pc:sldMkLst>
        <pc:spChg chg="mod">
          <ac:chgData name="Claire Pulham" userId="b550e8e7-34e5-4712-b6e5-8c0b85e64492" providerId="ADAL" clId="{F241B244-27BE-4B50-BF73-EFB7A45E39BA}" dt="2026-09-11T07:07:55.327" v="177" actId="20577"/>
          <ac:spMkLst>
            <pc:docMk/>
            <pc:sldMk cId="0" sldId="263"/>
            <ac:spMk id="6" creationId="{00000000-0000-0000-0000-000000000000}"/>
          </ac:spMkLst>
        </pc:spChg>
      </pc:sldChg>
      <pc:sldChg chg="addSp delSp modSp mod">
        <pc:chgData name="Claire Pulham" userId="b550e8e7-34e5-4712-b6e5-8c0b85e64492" providerId="ADAL" clId="{F241B244-27BE-4B50-BF73-EFB7A45E39BA}" dt="2026-08-27T09:30:41.740" v="155" actId="1076"/>
        <pc:sldMkLst>
          <pc:docMk/>
          <pc:sldMk cId="0" sldId="266"/>
        </pc:sldMkLst>
        <pc:picChg chg="add mod modCrop">
          <ac:chgData name="Claire Pulham" userId="b550e8e7-34e5-4712-b6e5-8c0b85e64492" providerId="ADAL" clId="{F241B244-27BE-4B50-BF73-EFB7A45E39BA}" dt="2026-08-27T09:30:41.740" v="155" actId="1076"/>
          <ac:picMkLst>
            <pc:docMk/>
            <pc:sldMk cId="0" sldId="266"/>
            <ac:picMk id="5" creationId="{C533D159-C320-A732-87E4-37F6A0259F4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719" b="-11719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2678449" y="-460169"/>
            <a:ext cx="6257515" cy="5381463"/>
          </a:xfrm>
          <a:custGeom>
            <a:avLst/>
            <a:gdLst/>
            <a:ahLst/>
            <a:cxnLst/>
            <a:rect l="l" t="t" r="r" b="b"/>
            <a:pathLst>
              <a:path w="6257515" h="5381463">
                <a:moveTo>
                  <a:pt x="0" y="0"/>
                </a:moveTo>
                <a:lnTo>
                  <a:pt x="6257516" y="0"/>
                </a:lnTo>
                <a:lnTo>
                  <a:pt x="6257516" y="5381463"/>
                </a:lnTo>
                <a:lnTo>
                  <a:pt x="0" y="538146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TextBox 5"/>
          <p:cNvSpPr txBox="1"/>
          <p:nvPr/>
        </p:nvSpPr>
        <p:spPr>
          <a:xfrm>
            <a:off x="234305" y="129136"/>
            <a:ext cx="12444145" cy="2384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658"/>
              </a:lnSpc>
            </a:pPr>
            <a:r>
              <a:rPr lang="en-US" sz="6899" dirty="0">
                <a:solidFill>
                  <a:srgbClr val="FFFFFF"/>
                </a:solidFill>
                <a:latin typeface="KG The Last Time"/>
                <a:ea typeface="KG The Last Time"/>
                <a:cs typeface="KG The Last Time"/>
                <a:sym typeface="KG The Last Time"/>
              </a:rPr>
              <a:t>Oak Class </a:t>
            </a:r>
          </a:p>
          <a:p>
            <a:pPr algn="ctr">
              <a:lnSpc>
                <a:spcPts val="9658"/>
              </a:lnSpc>
              <a:spcBef>
                <a:spcPct val="0"/>
              </a:spcBef>
            </a:pPr>
            <a:r>
              <a:rPr lang="en-US" sz="6899" dirty="0">
                <a:solidFill>
                  <a:srgbClr val="FFFFFF"/>
                </a:solidFill>
                <a:latin typeface="KG The Last Time"/>
                <a:ea typeface="KG The Last Time"/>
                <a:cs typeface="KG The Last Time"/>
                <a:sym typeface="KG The Last Time"/>
              </a:rPr>
              <a:t>Transition Meeting 2026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C5FBC67-A208-B345-0DD8-0A64C9E6C20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3333" t="10741" r="40834" b="19630"/>
          <a:stretch/>
        </p:blipFill>
        <p:spPr>
          <a:xfrm>
            <a:off x="3124200" y="2792817"/>
            <a:ext cx="8382000" cy="7162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27214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719" b="-11719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2298542" y="-205306"/>
            <a:ext cx="6257515" cy="5381463"/>
          </a:xfrm>
          <a:custGeom>
            <a:avLst/>
            <a:gdLst/>
            <a:ahLst/>
            <a:cxnLst/>
            <a:rect l="l" t="t" r="r" b="b"/>
            <a:pathLst>
              <a:path w="6257515" h="5381463">
                <a:moveTo>
                  <a:pt x="0" y="0"/>
                </a:moveTo>
                <a:lnTo>
                  <a:pt x="6257515" y="0"/>
                </a:lnTo>
                <a:lnTo>
                  <a:pt x="6257515" y="5381463"/>
                </a:lnTo>
                <a:lnTo>
                  <a:pt x="0" y="538146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4" name="Group 4"/>
          <p:cNvGrpSpPr/>
          <p:nvPr/>
        </p:nvGrpSpPr>
        <p:grpSpPr>
          <a:xfrm>
            <a:off x="924791" y="1997490"/>
            <a:ext cx="8697191" cy="7260810"/>
            <a:chOff x="0" y="-114300"/>
            <a:chExt cx="2290618" cy="1912312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290618" cy="1798012"/>
            </a:xfrm>
            <a:custGeom>
              <a:avLst/>
              <a:gdLst/>
              <a:ahLst/>
              <a:cxnLst/>
              <a:rect l="l" t="t" r="r" b="b"/>
              <a:pathLst>
                <a:path w="2290618" h="1798012">
                  <a:moveTo>
                    <a:pt x="45398" y="0"/>
                  </a:moveTo>
                  <a:lnTo>
                    <a:pt x="2245220" y="0"/>
                  </a:lnTo>
                  <a:cubicBezTo>
                    <a:pt x="2270293" y="0"/>
                    <a:pt x="2290618" y="20326"/>
                    <a:pt x="2290618" y="45398"/>
                  </a:cubicBezTo>
                  <a:lnTo>
                    <a:pt x="2290618" y="1752614"/>
                  </a:lnTo>
                  <a:cubicBezTo>
                    <a:pt x="2290618" y="1777687"/>
                    <a:pt x="2270293" y="1798012"/>
                    <a:pt x="2245220" y="1798012"/>
                  </a:cubicBezTo>
                  <a:lnTo>
                    <a:pt x="45398" y="1798012"/>
                  </a:lnTo>
                  <a:cubicBezTo>
                    <a:pt x="20326" y="1798012"/>
                    <a:pt x="0" y="1777687"/>
                    <a:pt x="0" y="1752614"/>
                  </a:cubicBezTo>
                  <a:lnTo>
                    <a:pt x="0" y="45398"/>
                  </a:lnTo>
                  <a:cubicBezTo>
                    <a:pt x="0" y="20326"/>
                    <a:pt x="20326" y="0"/>
                    <a:pt x="45398" y="0"/>
                  </a:cubicBezTo>
                  <a:close/>
                </a:path>
              </a:pathLst>
            </a:custGeom>
            <a:solidFill>
              <a:srgbClr val="FFFFFF"/>
            </a:solidFill>
            <a:ln w="190500" cap="rnd">
              <a:solidFill>
                <a:srgbClr val="000000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114300"/>
              <a:ext cx="2204868" cy="19123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7979"/>
                </a:lnSpc>
                <a:spcBef>
                  <a:spcPct val="0"/>
                </a:spcBef>
              </a:pPr>
              <a:r>
                <a:rPr lang="en-US" sz="5699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Today, I want to welcome you to our classroom, discuss what we do in Year 6 and share our rules, expectations and routines for the year ahead.</a:t>
              </a:r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2081877" y="147320"/>
            <a:ext cx="8145674" cy="18643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326"/>
              </a:lnSpc>
              <a:spcBef>
                <a:spcPct val="0"/>
              </a:spcBef>
            </a:pPr>
            <a:r>
              <a:rPr lang="en-US" sz="10947">
                <a:solidFill>
                  <a:srgbClr val="FFFFFF"/>
                </a:solidFill>
                <a:latin typeface="KG The Last Time"/>
                <a:ea typeface="KG The Last Time"/>
                <a:cs typeface="KG The Last Time"/>
                <a:sym typeface="KG The Last Time"/>
              </a:rPr>
              <a:t>Welcome!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-37256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719" b="-11719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2481293" y="-227077"/>
            <a:ext cx="6257515" cy="5381463"/>
          </a:xfrm>
          <a:custGeom>
            <a:avLst/>
            <a:gdLst/>
            <a:ahLst/>
            <a:cxnLst/>
            <a:rect l="l" t="t" r="r" b="b"/>
            <a:pathLst>
              <a:path w="6257515" h="5381463">
                <a:moveTo>
                  <a:pt x="0" y="0"/>
                </a:moveTo>
                <a:lnTo>
                  <a:pt x="6257516" y="0"/>
                </a:lnTo>
                <a:lnTo>
                  <a:pt x="6257516" y="5381464"/>
                </a:lnTo>
                <a:lnTo>
                  <a:pt x="0" y="538146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4" name="Group 4"/>
          <p:cNvGrpSpPr/>
          <p:nvPr/>
        </p:nvGrpSpPr>
        <p:grpSpPr>
          <a:xfrm>
            <a:off x="-4027506" y="3041762"/>
            <a:ext cx="9049325" cy="6215180"/>
            <a:chOff x="0" y="-1161609"/>
            <a:chExt cx="2383361" cy="1636920"/>
          </a:xfrm>
        </p:grpSpPr>
        <p:sp>
          <p:nvSpPr>
            <p:cNvPr id="5" name="Freeform 5"/>
            <p:cNvSpPr/>
            <p:nvPr/>
          </p:nvSpPr>
          <p:spPr>
            <a:xfrm>
              <a:off x="1343806" y="-1161609"/>
              <a:ext cx="1039555" cy="475311"/>
            </a:xfrm>
            <a:custGeom>
              <a:avLst/>
              <a:gdLst/>
              <a:ahLst/>
              <a:cxnLst/>
              <a:rect l="l" t="t" r="r" b="b"/>
              <a:pathLst>
                <a:path w="1039555" h="475311">
                  <a:moveTo>
                    <a:pt x="100033" y="0"/>
                  </a:moveTo>
                  <a:lnTo>
                    <a:pt x="939522" y="0"/>
                  </a:lnTo>
                  <a:cubicBezTo>
                    <a:pt x="994769" y="0"/>
                    <a:pt x="1039555" y="44786"/>
                    <a:pt x="1039555" y="100033"/>
                  </a:cubicBezTo>
                  <a:lnTo>
                    <a:pt x="1039555" y="375277"/>
                  </a:lnTo>
                  <a:cubicBezTo>
                    <a:pt x="1039555" y="430524"/>
                    <a:pt x="994769" y="475311"/>
                    <a:pt x="939522" y="475311"/>
                  </a:cubicBezTo>
                  <a:lnTo>
                    <a:pt x="100033" y="475311"/>
                  </a:lnTo>
                  <a:cubicBezTo>
                    <a:pt x="44786" y="475311"/>
                    <a:pt x="0" y="430524"/>
                    <a:pt x="0" y="375277"/>
                  </a:cubicBezTo>
                  <a:lnTo>
                    <a:pt x="0" y="100033"/>
                  </a:lnTo>
                  <a:cubicBezTo>
                    <a:pt x="0" y="44786"/>
                    <a:pt x="44786" y="0"/>
                    <a:pt x="100033" y="0"/>
                  </a:cubicBezTo>
                  <a:close/>
                </a:path>
              </a:pathLst>
            </a:custGeom>
            <a:solidFill>
              <a:srgbClr val="FFFFFF"/>
            </a:solidFill>
            <a:ln w="190500" cap="rnd">
              <a:solidFill>
                <a:srgbClr val="000000"/>
              </a:solidFill>
              <a:prstDash val="solid"/>
              <a:rou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114300"/>
              <a:ext cx="1039555" cy="58961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7979"/>
                </a:lnSpc>
                <a:spcBef>
                  <a:spcPct val="0"/>
                </a:spcBef>
              </a:pPr>
              <a:endParaRPr lang="en-US" sz="5699" dirty="0">
                <a:solidFill>
                  <a:srgbClr val="000000"/>
                </a:solidFill>
                <a:latin typeface="KG Small Town Southern Girl"/>
                <a:ea typeface="KG Small Town Southern Girl"/>
                <a:cs typeface="KG Small Town Southern Girl"/>
                <a:sym typeface="KG Small Town Southern Girl"/>
              </a:endParaRPr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7381928" y="2919954"/>
            <a:ext cx="3947061" cy="3031413"/>
            <a:chOff x="-4301" y="-451268"/>
            <a:chExt cx="1039555" cy="798397"/>
          </a:xfrm>
        </p:grpSpPr>
        <p:sp>
          <p:nvSpPr>
            <p:cNvPr id="8" name="Freeform 8"/>
            <p:cNvSpPr/>
            <p:nvPr/>
          </p:nvSpPr>
          <p:spPr>
            <a:xfrm>
              <a:off x="-4301" y="-451268"/>
              <a:ext cx="1039555" cy="514362"/>
            </a:xfrm>
            <a:custGeom>
              <a:avLst/>
              <a:gdLst/>
              <a:ahLst/>
              <a:cxnLst/>
              <a:rect l="l" t="t" r="r" b="b"/>
              <a:pathLst>
                <a:path w="1039555" h="650981">
                  <a:moveTo>
                    <a:pt x="100033" y="0"/>
                  </a:moveTo>
                  <a:lnTo>
                    <a:pt x="939522" y="0"/>
                  </a:lnTo>
                  <a:cubicBezTo>
                    <a:pt x="994769" y="0"/>
                    <a:pt x="1039555" y="44786"/>
                    <a:pt x="1039555" y="100033"/>
                  </a:cubicBezTo>
                  <a:lnTo>
                    <a:pt x="1039555" y="550947"/>
                  </a:lnTo>
                  <a:cubicBezTo>
                    <a:pt x="1039555" y="606194"/>
                    <a:pt x="994769" y="650981"/>
                    <a:pt x="939522" y="650981"/>
                  </a:cubicBezTo>
                  <a:lnTo>
                    <a:pt x="100033" y="650981"/>
                  </a:lnTo>
                  <a:cubicBezTo>
                    <a:pt x="44786" y="650981"/>
                    <a:pt x="0" y="606194"/>
                    <a:pt x="0" y="550947"/>
                  </a:cubicBezTo>
                  <a:lnTo>
                    <a:pt x="0" y="100033"/>
                  </a:lnTo>
                  <a:cubicBezTo>
                    <a:pt x="0" y="44786"/>
                    <a:pt x="44786" y="0"/>
                    <a:pt x="100033" y="0"/>
                  </a:cubicBezTo>
                  <a:close/>
                </a:path>
              </a:pathLst>
            </a:custGeom>
            <a:solidFill>
              <a:srgbClr val="FFFFFF"/>
            </a:solidFill>
            <a:ln w="190500" cap="rnd">
              <a:solidFill>
                <a:srgbClr val="000000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-4301" y="-418152"/>
              <a:ext cx="1039555" cy="76528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7979"/>
                </a:lnSpc>
                <a:spcBef>
                  <a:spcPct val="0"/>
                </a:spcBef>
              </a:pPr>
              <a:endParaRPr lang="en-US" sz="5699" dirty="0">
                <a:solidFill>
                  <a:srgbClr val="000000"/>
                </a:solidFill>
                <a:latin typeface="KG Small Town Southern Girl"/>
                <a:ea typeface="KG Small Town Southern Girl"/>
                <a:cs typeface="KG Small Town Southern Girl"/>
                <a:sym typeface="KG Small Town Southern Girl"/>
              </a:endParaRPr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2132743" y="147320"/>
            <a:ext cx="8043942" cy="18643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326"/>
              </a:lnSpc>
              <a:spcBef>
                <a:spcPct val="0"/>
              </a:spcBef>
            </a:pPr>
            <a:r>
              <a:rPr lang="en-US" sz="10947">
                <a:solidFill>
                  <a:srgbClr val="FFFFFF"/>
                </a:solidFill>
                <a:latin typeface="KG The Last Time"/>
                <a:ea typeface="KG The Last Time"/>
                <a:cs typeface="KG The Last Time"/>
                <a:sym typeface="KG The Last Time"/>
              </a:rPr>
              <a:t>The Team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F249343-3E1E-585F-5D68-A4FF8CD70FEB}"/>
              </a:ext>
            </a:extLst>
          </p:cNvPr>
          <p:cNvSpPr txBox="1"/>
          <p:nvPr/>
        </p:nvSpPr>
        <p:spPr>
          <a:xfrm>
            <a:off x="-1744147" y="3343090"/>
            <a:ext cx="9584870" cy="10695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7979"/>
              </a:lnSpc>
              <a:spcBef>
                <a:spcPct val="0"/>
              </a:spcBef>
            </a:pPr>
            <a:r>
              <a:rPr lang="en-US" sz="5400" dirty="0" err="1">
                <a:solidFill>
                  <a:srgbClr val="000000"/>
                </a:solidFill>
                <a:ea typeface="KG Small Town Southern Girl"/>
                <a:cs typeface="KG Small Town Southern Girl"/>
                <a:sym typeface="KG Small Town Southern Girl"/>
              </a:rPr>
              <a:t>Mrs</a:t>
            </a:r>
            <a:r>
              <a:rPr lang="en-US" sz="5400" dirty="0">
                <a:solidFill>
                  <a:srgbClr val="000000"/>
                </a:solidFill>
                <a:ea typeface="KG Small Town Southern Girl"/>
                <a:cs typeface="KG Small Town Southern Girl"/>
                <a:sym typeface="KG Small Town Southern Girl"/>
              </a:rPr>
              <a:t> Pulham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CEE578C-6BEC-ADFC-909A-3B0C6558DC65}"/>
              </a:ext>
            </a:extLst>
          </p:cNvPr>
          <p:cNvSpPr txBox="1"/>
          <p:nvPr/>
        </p:nvSpPr>
        <p:spPr>
          <a:xfrm>
            <a:off x="4563023" y="3361676"/>
            <a:ext cx="9584870" cy="10695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7979"/>
              </a:lnSpc>
              <a:spcBef>
                <a:spcPct val="0"/>
              </a:spcBef>
            </a:pPr>
            <a:r>
              <a:rPr lang="en-US" sz="5400" dirty="0" err="1">
                <a:solidFill>
                  <a:srgbClr val="000000"/>
                </a:solidFill>
                <a:latin typeface="+mj-lt"/>
                <a:ea typeface="KG Small Town Southern Girl"/>
                <a:cs typeface="KG Small Town Southern Girl"/>
                <a:sym typeface="KG Small Town Southern Girl"/>
              </a:rPr>
              <a:t>Mrs</a:t>
            </a:r>
            <a:r>
              <a:rPr lang="en-US" sz="5400" dirty="0">
                <a:solidFill>
                  <a:srgbClr val="000000"/>
                </a:solidFill>
                <a:latin typeface="+mj-lt"/>
                <a:ea typeface="KG Small Town Southern Girl"/>
                <a:cs typeface="KG Small Town Southern Girl"/>
                <a:sym typeface="KG Small Town Southern Girl"/>
              </a:rPr>
              <a:t> Fincham</a:t>
            </a:r>
          </a:p>
        </p:txBody>
      </p:sp>
      <p:grpSp>
        <p:nvGrpSpPr>
          <p:cNvPr id="17" name="Group 4">
            <a:extLst>
              <a:ext uri="{FF2B5EF4-FFF2-40B4-BE49-F238E27FC236}">
                <a16:creationId xmlns:a16="http://schemas.microsoft.com/office/drawing/2014/main" id="{47F33A33-350E-E253-872F-55725AE64628}"/>
              </a:ext>
            </a:extLst>
          </p:cNvPr>
          <p:cNvGrpSpPr/>
          <p:nvPr/>
        </p:nvGrpSpPr>
        <p:grpSpPr>
          <a:xfrm>
            <a:off x="1215444" y="5816448"/>
            <a:ext cx="7612750" cy="3769378"/>
            <a:chOff x="-965449" y="-520511"/>
            <a:chExt cx="2005004" cy="995822"/>
          </a:xfrm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CE70C4C8-F3E5-EFC1-9AAC-1D298956FB07}"/>
                </a:ext>
              </a:extLst>
            </p:cNvPr>
            <p:cNvSpPr/>
            <p:nvPr/>
          </p:nvSpPr>
          <p:spPr>
            <a:xfrm>
              <a:off x="-965449" y="-520511"/>
              <a:ext cx="1039555" cy="288073"/>
            </a:xfrm>
            <a:custGeom>
              <a:avLst/>
              <a:gdLst/>
              <a:ahLst/>
              <a:cxnLst/>
              <a:rect l="l" t="t" r="r" b="b"/>
              <a:pathLst>
                <a:path w="1039555" h="475311">
                  <a:moveTo>
                    <a:pt x="100033" y="0"/>
                  </a:moveTo>
                  <a:lnTo>
                    <a:pt x="939522" y="0"/>
                  </a:lnTo>
                  <a:cubicBezTo>
                    <a:pt x="994769" y="0"/>
                    <a:pt x="1039555" y="44786"/>
                    <a:pt x="1039555" y="100033"/>
                  </a:cubicBezTo>
                  <a:lnTo>
                    <a:pt x="1039555" y="375277"/>
                  </a:lnTo>
                  <a:cubicBezTo>
                    <a:pt x="1039555" y="430524"/>
                    <a:pt x="994769" y="475311"/>
                    <a:pt x="939522" y="475311"/>
                  </a:cubicBezTo>
                  <a:lnTo>
                    <a:pt x="100033" y="475311"/>
                  </a:lnTo>
                  <a:cubicBezTo>
                    <a:pt x="44786" y="475311"/>
                    <a:pt x="0" y="430524"/>
                    <a:pt x="0" y="375277"/>
                  </a:cubicBezTo>
                  <a:lnTo>
                    <a:pt x="0" y="100033"/>
                  </a:lnTo>
                  <a:cubicBezTo>
                    <a:pt x="0" y="44786"/>
                    <a:pt x="44786" y="0"/>
                    <a:pt x="100033" y="0"/>
                  </a:cubicBezTo>
                  <a:close/>
                </a:path>
              </a:pathLst>
            </a:custGeom>
            <a:solidFill>
              <a:srgbClr val="FFFFFF"/>
            </a:solidFill>
            <a:ln w="190500" cap="rnd">
              <a:solidFill>
                <a:srgbClr val="000000"/>
              </a:solidFill>
              <a:prstDash val="solid"/>
              <a:round/>
            </a:ln>
          </p:spPr>
          <p:txBody>
            <a:bodyPr/>
            <a:lstStyle/>
            <a:p>
              <a:endParaRPr lang="en-US" dirty="0">
                <a:solidFill>
                  <a:srgbClr val="000000"/>
                </a:solidFill>
                <a:latin typeface="KG Small Town Southern Girl"/>
                <a:ea typeface="KG Small Town Southern Girl"/>
                <a:cs typeface="KG Small Town Southern Girl"/>
                <a:sym typeface="KG Small Town Southern Girl"/>
              </a:endParaRPr>
            </a:p>
            <a:p>
              <a:pPr algn="ctr"/>
              <a:r>
                <a:rPr lang="en-US" sz="5400" dirty="0" err="1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Mrs</a:t>
              </a:r>
              <a:r>
                <a:rPr lang="en-US" sz="5400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 Martin</a:t>
              </a:r>
            </a:p>
            <a:p>
              <a:endParaRPr lang="en-GB" dirty="0"/>
            </a:p>
          </p:txBody>
        </p:sp>
        <p:sp>
          <p:nvSpPr>
            <p:cNvPr id="19" name="TextBox 6">
              <a:extLst>
                <a:ext uri="{FF2B5EF4-FFF2-40B4-BE49-F238E27FC236}">
                  <a16:creationId xmlns:a16="http://schemas.microsoft.com/office/drawing/2014/main" id="{40E8ADCB-FBBE-5556-3995-72D7355D55A0}"/>
                </a:ext>
              </a:extLst>
            </p:cNvPr>
            <p:cNvSpPr txBox="1"/>
            <p:nvPr/>
          </p:nvSpPr>
          <p:spPr>
            <a:xfrm>
              <a:off x="0" y="-114300"/>
              <a:ext cx="1039555" cy="58961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7979"/>
                </a:lnSpc>
                <a:spcBef>
                  <a:spcPct val="0"/>
                </a:spcBef>
              </a:pPr>
              <a:endParaRPr lang="en-US" sz="5699" dirty="0">
                <a:solidFill>
                  <a:srgbClr val="000000"/>
                </a:solidFill>
                <a:latin typeface="KG Small Town Southern Girl"/>
                <a:ea typeface="KG Small Town Southern Girl"/>
                <a:cs typeface="KG Small Town Southern Girl"/>
                <a:sym typeface="KG Small Town Southern Girl"/>
              </a:endParaRPr>
            </a:p>
          </p:txBody>
        </p:sp>
      </p:grpSp>
      <p:sp>
        <p:nvSpPr>
          <p:cNvPr id="20" name="Freeform 5">
            <a:extLst>
              <a:ext uri="{FF2B5EF4-FFF2-40B4-BE49-F238E27FC236}">
                <a16:creationId xmlns:a16="http://schemas.microsoft.com/office/drawing/2014/main" id="{7F837560-A30B-C17D-1064-9F5639364F14}"/>
              </a:ext>
            </a:extLst>
          </p:cNvPr>
          <p:cNvSpPr/>
          <p:nvPr/>
        </p:nvSpPr>
        <p:spPr>
          <a:xfrm>
            <a:off x="7381928" y="5768648"/>
            <a:ext cx="3947061" cy="1078444"/>
          </a:xfrm>
          <a:custGeom>
            <a:avLst/>
            <a:gdLst/>
            <a:ahLst/>
            <a:cxnLst/>
            <a:rect l="l" t="t" r="r" b="b"/>
            <a:pathLst>
              <a:path w="1039555" h="475311">
                <a:moveTo>
                  <a:pt x="100033" y="0"/>
                </a:moveTo>
                <a:lnTo>
                  <a:pt x="939522" y="0"/>
                </a:lnTo>
                <a:cubicBezTo>
                  <a:pt x="994769" y="0"/>
                  <a:pt x="1039555" y="44786"/>
                  <a:pt x="1039555" y="100033"/>
                </a:cubicBezTo>
                <a:lnTo>
                  <a:pt x="1039555" y="375277"/>
                </a:lnTo>
                <a:cubicBezTo>
                  <a:pt x="1039555" y="430524"/>
                  <a:pt x="994769" y="475311"/>
                  <a:pt x="939522" y="475311"/>
                </a:cubicBezTo>
                <a:lnTo>
                  <a:pt x="100033" y="475311"/>
                </a:lnTo>
                <a:cubicBezTo>
                  <a:pt x="44786" y="475311"/>
                  <a:pt x="0" y="430524"/>
                  <a:pt x="0" y="375277"/>
                </a:cubicBezTo>
                <a:lnTo>
                  <a:pt x="0" y="100033"/>
                </a:lnTo>
                <a:cubicBezTo>
                  <a:pt x="0" y="44786"/>
                  <a:pt x="44786" y="0"/>
                  <a:pt x="100033" y="0"/>
                </a:cubicBezTo>
                <a:close/>
              </a:path>
            </a:pathLst>
          </a:custGeom>
          <a:solidFill>
            <a:srgbClr val="FFFFFF"/>
          </a:solidFill>
          <a:ln w="190500" cap="rnd">
            <a:solidFill>
              <a:srgbClr val="000000"/>
            </a:solidFill>
            <a:prstDash val="solid"/>
            <a:round/>
          </a:ln>
        </p:spPr>
        <p:txBody>
          <a:bodyPr/>
          <a:lstStyle/>
          <a:p>
            <a:pPr algn="ctr"/>
            <a:r>
              <a:rPr lang="en-US" sz="5400" dirty="0" err="1">
                <a:solidFill>
                  <a:srgbClr val="000000"/>
                </a:solidFill>
                <a:latin typeface="+mj-lt"/>
                <a:ea typeface="KG Small Town Southern Girl"/>
                <a:cs typeface="KG Small Town Southern Girl"/>
                <a:sym typeface="KG Small Town Southern Girl"/>
              </a:rPr>
              <a:t>Mrs</a:t>
            </a:r>
            <a:r>
              <a:rPr lang="en-US" sz="5400" dirty="0">
                <a:solidFill>
                  <a:srgbClr val="000000"/>
                </a:solidFill>
                <a:latin typeface="+mj-lt"/>
                <a:ea typeface="KG Small Town Southern Girl"/>
                <a:cs typeface="KG Small Town Southern Girl"/>
                <a:sym typeface="KG Small Town Southern Girl"/>
              </a:rPr>
              <a:t> Castle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719" b="-11719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8714515" y="-19903"/>
            <a:ext cx="9242212" cy="10165462"/>
          </a:xfrm>
          <a:custGeom>
            <a:avLst/>
            <a:gdLst/>
            <a:ahLst/>
            <a:cxnLst/>
            <a:rect l="l" t="t" r="r" b="b"/>
            <a:pathLst>
              <a:path w="9242212" h="10165462">
                <a:moveTo>
                  <a:pt x="0" y="0"/>
                </a:moveTo>
                <a:lnTo>
                  <a:pt x="9242212" y="0"/>
                </a:lnTo>
                <a:lnTo>
                  <a:pt x="9242212" y="10165462"/>
                </a:lnTo>
                <a:lnTo>
                  <a:pt x="0" y="1016546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692408" y="213995"/>
            <a:ext cx="7690834" cy="13078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789"/>
              </a:lnSpc>
              <a:spcBef>
                <a:spcPct val="0"/>
              </a:spcBef>
            </a:pPr>
            <a:r>
              <a:rPr lang="en-US" sz="7706">
                <a:solidFill>
                  <a:srgbClr val="FFFFFF"/>
                </a:solidFill>
                <a:latin typeface="KG The Last Time"/>
                <a:ea typeface="KG The Last Time"/>
                <a:cs typeface="KG The Last Time"/>
                <a:sym typeface="KG The Last Time"/>
              </a:rPr>
              <a:t>Expectations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719" b="-11719"/>
            </a:stretch>
          </a:blipFill>
        </p:spPr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6869AD-1FD4-85F7-CE54-0C7F2D5A9F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0995" y="190500"/>
            <a:ext cx="9086010" cy="9906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719" b="-11719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-304800" y="255635"/>
            <a:ext cx="15995073" cy="12799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0789"/>
              </a:lnSpc>
              <a:spcBef>
                <a:spcPct val="0"/>
              </a:spcBef>
            </a:pPr>
            <a:r>
              <a:rPr lang="en-US" sz="7706" dirty="0">
                <a:solidFill>
                  <a:srgbClr val="FFFFFF"/>
                </a:solidFill>
                <a:latin typeface="KG The Last Time"/>
                <a:ea typeface="KG The Last Time"/>
                <a:cs typeface="KG The Last Time"/>
                <a:sym typeface="KG The Last Time"/>
              </a:rPr>
              <a:t>Things to look forward to:</a:t>
            </a:r>
          </a:p>
        </p:txBody>
      </p:sp>
      <p:sp>
        <p:nvSpPr>
          <p:cNvPr id="9" name="TextBox 9"/>
          <p:cNvSpPr txBox="1"/>
          <p:nvPr/>
        </p:nvSpPr>
        <p:spPr>
          <a:xfrm rot="969451">
            <a:off x="15988851" y="4054709"/>
            <a:ext cx="1982368" cy="10398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438"/>
              </a:lnSpc>
            </a:pPr>
            <a:r>
              <a:rPr lang="en-US" sz="6027" b="1" dirty="0">
                <a:solidFill>
                  <a:srgbClr val="000000"/>
                </a:solidFill>
                <a:latin typeface="ITC American Typewriter Bold"/>
                <a:ea typeface="ITC American Typewriter Bold"/>
                <a:cs typeface="ITC American Typewriter Bold"/>
                <a:sym typeface="ITC American Typewriter Bold"/>
              </a:rPr>
              <a:t> </a:t>
            </a:r>
          </a:p>
        </p:txBody>
      </p:sp>
      <p:grpSp>
        <p:nvGrpSpPr>
          <p:cNvPr id="10" name="Group 4">
            <a:extLst>
              <a:ext uri="{FF2B5EF4-FFF2-40B4-BE49-F238E27FC236}">
                <a16:creationId xmlns:a16="http://schemas.microsoft.com/office/drawing/2014/main" id="{49ADE965-9AA9-308A-AB75-1C6B0F1D78C4}"/>
              </a:ext>
            </a:extLst>
          </p:cNvPr>
          <p:cNvGrpSpPr/>
          <p:nvPr/>
        </p:nvGrpSpPr>
        <p:grpSpPr>
          <a:xfrm>
            <a:off x="211249" y="1719316"/>
            <a:ext cx="17960965" cy="8312049"/>
            <a:chOff x="-19817" y="-66675"/>
            <a:chExt cx="4730460" cy="2189182"/>
          </a:xfrm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61F42987-1146-D4CB-F75C-9CBAAC146FB5}"/>
                </a:ext>
              </a:extLst>
            </p:cNvPr>
            <p:cNvSpPr/>
            <p:nvPr/>
          </p:nvSpPr>
          <p:spPr>
            <a:xfrm>
              <a:off x="-19817" y="0"/>
              <a:ext cx="4710643" cy="2122507"/>
            </a:xfrm>
            <a:custGeom>
              <a:avLst/>
              <a:gdLst/>
              <a:ahLst/>
              <a:cxnLst/>
              <a:rect l="l" t="t" r="r" b="b"/>
              <a:pathLst>
                <a:path w="4710643" h="2122507">
                  <a:moveTo>
                    <a:pt x="22076" y="0"/>
                  </a:moveTo>
                  <a:lnTo>
                    <a:pt x="4688568" y="0"/>
                  </a:lnTo>
                  <a:cubicBezTo>
                    <a:pt x="4700760" y="0"/>
                    <a:pt x="4710643" y="9884"/>
                    <a:pt x="4710643" y="22076"/>
                  </a:cubicBezTo>
                  <a:lnTo>
                    <a:pt x="4710643" y="2100431"/>
                  </a:lnTo>
                  <a:cubicBezTo>
                    <a:pt x="4710643" y="2112623"/>
                    <a:pt x="4700760" y="2122507"/>
                    <a:pt x="4688568" y="2122507"/>
                  </a:cubicBezTo>
                  <a:lnTo>
                    <a:pt x="22076" y="2122507"/>
                  </a:lnTo>
                  <a:cubicBezTo>
                    <a:pt x="9884" y="2122507"/>
                    <a:pt x="0" y="2112623"/>
                    <a:pt x="0" y="2100431"/>
                  </a:cubicBezTo>
                  <a:lnTo>
                    <a:pt x="0" y="22076"/>
                  </a:lnTo>
                  <a:cubicBezTo>
                    <a:pt x="0" y="9884"/>
                    <a:pt x="9884" y="0"/>
                    <a:pt x="22076" y="0"/>
                  </a:cubicBezTo>
                  <a:close/>
                </a:path>
              </a:pathLst>
            </a:custGeom>
            <a:solidFill>
              <a:srgbClr val="FFFFFF"/>
            </a:solidFill>
            <a:ln w="190500" cap="rnd">
              <a:solidFill>
                <a:srgbClr val="000000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TextBox 6">
              <a:extLst>
                <a:ext uri="{FF2B5EF4-FFF2-40B4-BE49-F238E27FC236}">
                  <a16:creationId xmlns:a16="http://schemas.microsoft.com/office/drawing/2014/main" id="{2B0B3155-8ACE-E005-C853-EEBCD50319D3}"/>
                </a:ext>
              </a:extLst>
            </p:cNvPr>
            <p:cNvSpPr txBox="1"/>
            <p:nvPr/>
          </p:nvSpPr>
          <p:spPr>
            <a:xfrm>
              <a:off x="0" y="-66675"/>
              <a:ext cx="4710643" cy="218918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179"/>
                </a:lnSpc>
              </a:pPr>
              <a:r>
                <a:rPr lang="en-US" sz="6600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Buddies </a:t>
              </a:r>
              <a:r>
                <a:rPr lang="en-US" sz="6600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Wingdings" panose="05000000000000000000" pitchFamily="2" charset="2"/>
                </a:rPr>
                <a:t></a:t>
              </a:r>
              <a:endParaRPr lang="en-US" sz="6600" dirty="0">
                <a:solidFill>
                  <a:srgbClr val="000000"/>
                </a:solidFill>
                <a:latin typeface="+mj-lt"/>
                <a:ea typeface="KG Small Town Southern Girl"/>
                <a:cs typeface="KG Small Town Southern Girl"/>
                <a:sym typeface="KG Small Town Southern Girl"/>
              </a:endParaRPr>
            </a:p>
            <a:p>
              <a:pPr algn="ctr">
                <a:lnSpc>
                  <a:spcPts val="5179"/>
                </a:lnSpc>
              </a:pPr>
              <a:r>
                <a:rPr lang="en-US" sz="6600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Responsiblities</a:t>
              </a:r>
            </a:p>
            <a:p>
              <a:pPr algn="ctr">
                <a:lnSpc>
                  <a:spcPts val="5179"/>
                </a:lnSpc>
              </a:pPr>
              <a:r>
                <a:rPr lang="en-US" sz="6600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Sports Leaders</a:t>
              </a:r>
            </a:p>
            <a:p>
              <a:pPr algn="ctr">
                <a:lnSpc>
                  <a:spcPts val="5179"/>
                </a:lnSpc>
              </a:pPr>
              <a:r>
                <a:rPr lang="en-US" sz="6600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Leading assemblies</a:t>
              </a:r>
            </a:p>
            <a:p>
              <a:pPr algn="ctr">
                <a:lnSpc>
                  <a:spcPts val="5179"/>
                </a:lnSpc>
              </a:pPr>
              <a:r>
                <a:rPr lang="en-US" sz="6600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Crucial Crew</a:t>
              </a:r>
            </a:p>
            <a:p>
              <a:pPr algn="ctr">
                <a:lnSpc>
                  <a:spcPts val="5179"/>
                </a:lnSpc>
              </a:pPr>
              <a:r>
                <a:rPr lang="en-US" sz="6600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End of year performance</a:t>
              </a:r>
            </a:p>
            <a:p>
              <a:pPr algn="ctr">
                <a:lnSpc>
                  <a:spcPts val="5179"/>
                </a:lnSpc>
              </a:pPr>
              <a:endParaRPr lang="en-US" sz="6600" dirty="0">
                <a:solidFill>
                  <a:srgbClr val="000000"/>
                </a:solidFill>
                <a:latin typeface="+mj-lt"/>
                <a:ea typeface="KG Small Town Southern Girl"/>
                <a:cs typeface="KG Small Town Southern Girl"/>
                <a:sym typeface="KG Small Town Southern Girl"/>
              </a:endParaRPr>
            </a:p>
            <a:p>
              <a:pPr algn="ctr">
                <a:lnSpc>
                  <a:spcPts val="5179"/>
                </a:lnSpc>
              </a:pPr>
              <a:r>
                <a:rPr lang="en-US" sz="6600" dirty="0">
                  <a:solidFill>
                    <a:srgbClr val="000000"/>
                  </a:solidFill>
                  <a:ea typeface="KG Small Town Southern Girl"/>
                  <a:cs typeface="KG Small Town Southern Girl"/>
                  <a:sym typeface="KG Small Town Southern Girl"/>
                </a:rPr>
                <a:t>PGL</a:t>
              </a:r>
              <a:endParaRPr lang="en-US" sz="6600" dirty="0">
                <a:solidFill>
                  <a:srgbClr val="000000"/>
                </a:solidFill>
                <a:latin typeface="+mj-lt"/>
                <a:ea typeface="KG Small Town Southern Girl"/>
                <a:cs typeface="KG Small Town Southern Girl"/>
                <a:sym typeface="KG Small Town Southern Girl"/>
              </a:endParaRPr>
            </a:p>
            <a:p>
              <a:pPr algn="ctr">
                <a:lnSpc>
                  <a:spcPts val="5179"/>
                </a:lnSpc>
              </a:pPr>
              <a:endParaRPr lang="en-US" sz="6600" dirty="0">
                <a:solidFill>
                  <a:srgbClr val="000000"/>
                </a:solidFill>
                <a:latin typeface="+mj-lt"/>
                <a:ea typeface="KG Small Town Southern Girl"/>
                <a:cs typeface="KG Small Town Southern Girl"/>
                <a:sym typeface="KG Small Town Southern Girl"/>
              </a:endParaRPr>
            </a:p>
            <a:p>
              <a:pPr algn="ctr">
                <a:lnSpc>
                  <a:spcPts val="5179"/>
                </a:lnSpc>
              </a:pPr>
              <a:r>
                <a:rPr lang="en-US" sz="6600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SAT’s!               </a:t>
              </a: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719" b="-11719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2047137" y="213995"/>
            <a:ext cx="4981375" cy="13078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789"/>
              </a:lnSpc>
              <a:spcBef>
                <a:spcPct val="0"/>
              </a:spcBef>
            </a:pPr>
            <a:r>
              <a:rPr lang="en-US" sz="7706">
                <a:solidFill>
                  <a:srgbClr val="FFFFFF"/>
                </a:solidFill>
                <a:latin typeface="KG The Last Time"/>
                <a:ea typeface="KG The Last Time"/>
                <a:cs typeface="KG The Last Time"/>
                <a:sym typeface="KG The Last Time"/>
              </a:rPr>
              <a:t>Uniform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286492" y="1972473"/>
            <a:ext cx="17885723" cy="8058892"/>
            <a:chOff x="0" y="0"/>
            <a:chExt cx="4710643" cy="21225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710643" cy="2122507"/>
            </a:xfrm>
            <a:custGeom>
              <a:avLst/>
              <a:gdLst/>
              <a:ahLst/>
              <a:cxnLst/>
              <a:rect l="l" t="t" r="r" b="b"/>
              <a:pathLst>
                <a:path w="4710643" h="2122507">
                  <a:moveTo>
                    <a:pt x="22076" y="0"/>
                  </a:moveTo>
                  <a:lnTo>
                    <a:pt x="4688568" y="0"/>
                  </a:lnTo>
                  <a:cubicBezTo>
                    <a:pt x="4700760" y="0"/>
                    <a:pt x="4710643" y="9884"/>
                    <a:pt x="4710643" y="22076"/>
                  </a:cubicBezTo>
                  <a:lnTo>
                    <a:pt x="4710643" y="2100431"/>
                  </a:lnTo>
                  <a:cubicBezTo>
                    <a:pt x="4710643" y="2112623"/>
                    <a:pt x="4700760" y="2122507"/>
                    <a:pt x="4688568" y="2122507"/>
                  </a:cubicBezTo>
                  <a:lnTo>
                    <a:pt x="22076" y="2122507"/>
                  </a:lnTo>
                  <a:cubicBezTo>
                    <a:pt x="9884" y="2122507"/>
                    <a:pt x="0" y="2112623"/>
                    <a:pt x="0" y="2100431"/>
                  </a:cubicBezTo>
                  <a:lnTo>
                    <a:pt x="0" y="22076"/>
                  </a:lnTo>
                  <a:cubicBezTo>
                    <a:pt x="0" y="9884"/>
                    <a:pt x="9884" y="0"/>
                    <a:pt x="22076" y="0"/>
                  </a:cubicBezTo>
                  <a:close/>
                </a:path>
              </a:pathLst>
            </a:custGeom>
            <a:solidFill>
              <a:srgbClr val="FFFFFF"/>
            </a:solidFill>
            <a:ln w="190500" cap="rnd">
              <a:solidFill>
                <a:srgbClr val="000000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66675"/>
              <a:ext cx="4710643" cy="218918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179"/>
                </a:lnSpc>
              </a:pPr>
              <a:r>
                <a:rPr lang="en-US" sz="3699" u="sng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Names should be in all uniform to avoid lost property</a:t>
              </a:r>
            </a:p>
            <a:p>
              <a:pPr algn="ctr">
                <a:lnSpc>
                  <a:spcPts val="5179"/>
                </a:lnSpc>
              </a:pPr>
              <a:r>
                <a:rPr lang="en-US" sz="3699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School </a:t>
              </a:r>
              <a:r>
                <a:rPr lang="en-US" sz="3699" dirty="0" err="1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colour</a:t>
              </a:r>
              <a:r>
                <a:rPr lang="en-US" sz="3699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 hair bands​</a:t>
              </a:r>
            </a:p>
            <a:p>
              <a:pPr algn="ctr">
                <a:lnSpc>
                  <a:spcPts val="5179"/>
                </a:lnSpc>
              </a:pPr>
              <a:r>
                <a:rPr lang="en-US" sz="3699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No </a:t>
              </a:r>
              <a:r>
                <a:rPr lang="en-US" sz="3699" dirty="0" err="1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jewellery</a:t>
              </a:r>
              <a:r>
                <a:rPr lang="en-US" sz="3699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 (crosses must be removed for PE)​</a:t>
              </a:r>
            </a:p>
            <a:p>
              <a:pPr algn="ctr">
                <a:lnSpc>
                  <a:spcPts val="5179"/>
                </a:lnSpc>
              </a:pPr>
              <a:r>
                <a:rPr lang="en-US" sz="3699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Plain gold or silver stud earrings – (removed from home on PE days)​</a:t>
              </a:r>
            </a:p>
            <a:p>
              <a:pPr algn="ctr">
                <a:lnSpc>
                  <a:spcPts val="5179"/>
                </a:lnSpc>
              </a:pPr>
              <a:r>
                <a:rPr lang="en-US" sz="3699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No nail varnish</a:t>
              </a:r>
            </a:p>
            <a:p>
              <a:pPr algn="ctr">
                <a:lnSpc>
                  <a:spcPts val="5179"/>
                </a:lnSpc>
              </a:pPr>
              <a:r>
                <a:rPr lang="en-US" sz="3699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Black shoes with no markings</a:t>
              </a:r>
            </a:p>
            <a:p>
              <a:pPr algn="ctr">
                <a:lnSpc>
                  <a:spcPts val="5179"/>
                </a:lnSpc>
              </a:pPr>
              <a:r>
                <a:rPr lang="en-US" sz="3699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Shirts must be tucked in while in class.</a:t>
              </a:r>
            </a:p>
            <a:p>
              <a:pPr algn="ctr">
                <a:lnSpc>
                  <a:spcPts val="5179"/>
                </a:lnSpc>
              </a:pPr>
              <a:r>
                <a:rPr lang="en-US" sz="3699" u="sng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PE:</a:t>
              </a:r>
            </a:p>
            <a:p>
              <a:pPr algn="ctr">
                <a:lnSpc>
                  <a:spcPts val="5179"/>
                </a:lnSpc>
              </a:pPr>
              <a:r>
                <a:rPr lang="en-US" sz="3699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•Children to come into school in their PE kits </a:t>
              </a:r>
              <a:r>
                <a:rPr lang="en-US" sz="3699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on a Monday and Thursday this </a:t>
              </a:r>
              <a:r>
                <a:rPr lang="en-US" sz="3699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half term.</a:t>
              </a:r>
            </a:p>
            <a:p>
              <a:pPr algn="ctr">
                <a:lnSpc>
                  <a:spcPts val="5179"/>
                </a:lnSpc>
                <a:spcBef>
                  <a:spcPct val="0"/>
                </a:spcBef>
              </a:pPr>
              <a:r>
                <a:rPr lang="en-US" sz="3699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•Please ensure that it is the correct uniform – blue joggers, navy shorts or skirt (no cycling shorts), navy blue t-shirt, school hoody or jumper – royal blue.</a:t>
              </a: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719" b="-11719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687158" y="2899064"/>
            <a:ext cx="7519797" cy="8229600"/>
          </a:xfrm>
          <a:custGeom>
            <a:avLst/>
            <a:gdLst/>
            <a:ahLst/>
            <a:cxnLst/>
            <a:rect l="l" t="t" r="r" b="b"/>
            <a:pathLst>
              <a:path w="7519797" h="8229600">
                <a:moveTo>
                  <a:pt x="0" y="0"/>
                </a:moveTo>
                <a:lnTo>
                  <a:pt x="7519797" y="0"/>
                </a:lnTo>
                <a:lnTo>
                  <a:pt x="7519797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-687158" y="216346"/>
            <a:ext cx="16705545" cy="13078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789"/>
              </a:lnSpc>
              <a:spcBef>
                <a:spcPct val="0"/>
              </a:spcBef>
            </a:pPr>
            <a:r>
              <a:rPr lang="en-US" sz="7706" dirty="0">
                <a:solidFill>
                  <a:srgbClr val="FFFFFF"/>
                </a:solidFill>
                <a:latin typeface="KG The Last Time"/>
                <a:ea typeface="KG The Last Time"/>
                <a:cs typeface="KG The Last Time"/>
                <a:sym typeface="KG The Last Time"/>
              </a:rPr>
              <a:t>Phones and social media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7025739" y="1803497"/>
            <a:ext cx="11042568" cy="8263989"/>
            <a:chOff x="0" y="0"/>
            <a:chExt cx="2908331" cy="2176524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908331" cy="2176524"/>
            </a:xfrm>
            <a:custGeom>
              <a:avLst/>
              <a:gdLst/>
              <a:ahLst/>
              <a:cxnLst/>
              <a:rect l="l" t="t" r="r" b="b"/>
              <a:pathLst>
                <a:path w="2908331" h="2176524">
                  <a:moveTo>
                    <a:pt x="35756" y="0"/>
                  </a:moveTo>
                  <a:lnTo>
                    <a:pt x="2872575" y="0"/>
                  </a:lnTo>
                  <a:cubicBezTo>
                    <a:pt x="2882058" y="0"/>
                    <a:pt x="2891152" y="3767"/>
                    <a:pt x="2897858" y="10473"/>
                  </a:cubicBezTo>
                  <a:cubicBezTo>
                    <a:pt x="2904563" y="17178"/>
                    <a:pt x="2908331" y="26273"/>
                    <a:pt x="2908331" y="35756"/>
                  </a:cubicBezTo>
                  <a:lnTo>
                    <a:pt x="2908331" y="2140768"/>
                  </a:lnTo>
                  <a:cubicBezTo>
                    <a:pt x="2908331" y="2150251"/>
                    <a:pt x="2904563" y="2159346"/>
                    <a:pt x="2897858" y="2166051"/>
                  </a:cubicBezTo>
                  <a:cubicBezTo>
                    <a:pt x="2891152" y="2172757"/>
                    <a:pt x="2882058" y="2176524"/>
                    <a:pt x="2872575" y="2176524"/>
                  </a:cubicBezTo>
                  <a:lnTo>
                    <a:pt x="35756" y="2176524"/>
                  </a:lnTo>
                  <a:cubicBezTo>
                    <a:pt x="26273" y="2176524"/>
                    <a:pt x="17178" y="2172757"/>
                    <a:pt x="10473" y="2166051"/>
                  </a:cubicBezTo>
                  <a:cubicBezTo>
                    <a:pt x="3767" y="2159346"/>
                    <a:pt x="0" y="2150251"/>
                    <a:pt x="0" y="2140768"/>
                  </a:cubicBezTo>
                  <a:lnTo>
                    <a:pt x="0" y="35756"/>
                  </a:lnTo>
                  <a:cubicBezTo>
                    <a:pt x="0" y="26273"/>
                    <a:pt x="3767" y="17178"/>
                    <a:pt x="10473" y="10473"/>
                  </a:cubicBezTo>
                  <a:cubicBezTo>
                    <a:pt x="17178" y="3767"/>
                    <a:pt x="26273" y="0"/>
                    <a:pt x="35756" y="0"/>
                  </a:cubicBezTo>
                  <a:close/>
                </a:path>
              </a:pathLst>
            </a:custGeom>
            <a:solidFill>
              <a:srgbClr val="FFFFFF"/>
            </a:solidFill>
            <a:ln w="190500" cap="rnd">
              <a:solidFill>
                <a:srgbClr val="000000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95250"/>
              <a:ext cx="2908331" cy="227177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6159"/>
                </a:lnSpc>
              </a:pPr>
              <a:r>
                <a:rPr lang="en-US" sz="4000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As children begin walking home from school, we understand that many will bring in a mobile phone. We continue to use the phone box that stays in reception.</a:t>
              </a:r>
            </a:p>
            <a:p>
              <a:pPr algn="ctr">
                <a:lnSpc>
                  <a:spcPts val="6159"/>
                </a:lnSpc>
              </a:pPr>
              <a:endParaRPr lang="en-US" sz="4000" dirty="0">
                <a:solidFill>
                  <a:srgbClr val="000000"/>
                </a:solidFill>
                <a:latin typeface="+mj-lt"/>
                <a:ea typeface="KG Small Town Southern Girl"/>
                <a:cs typeface="KG Small Town Southern Girl"/>
                <a:sym typeface="KG Small Town Southern Girl"/>
              </a:endParaRPr>
            </a:p>
            <a:p>
              <a:pPr algn="ctr">
                <a:lnSpc>
                  <a:spcPts val="6159"/>
                </a:lnSpc>
                <a:spcBef>
                  <a:spcPct val="0"/>
                </a:spcBef>
              </a:pPr>
              <a:r>
                <a:rPr lang="en-US" sz="4000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We also ask that no phones are used by children or adults on site. </a:t>
              </a:r>
            </a:p>
            <a:p>
              <a:pPr algn="ctr">
                <a:lnSpc>
                  <a:spcPts val="6159"/>
                </a:lnSpc>
                <a:spcBef>
                  <a:spcPct val="0"/>
                </a:spcBef>
              </a:pPr>
              <a:endParaRPr lang="en-US" sz="4000" dirty="0">
                <a:solidFill>
                  <a:srgbClr val="000000"/>
                </a:solidFill>
                <a:latin typeface="+mj-lt"/>
                <a:ea typeface="KG Small Town Southern Girl"/>
                <a:cs typeface="KG Small Town Southern Girl"/>
                <a:sym typeface="KG Small Town Southern Girl"/>
              </a:endParaRPr>
            </a:p>
            <a:p>
              <a:pPr algn="ctr">
                <a:lnSpc>
                  <a:spcPts val="6159"/>
                </a:lnSpc>
                <a:spcBef>
                  <a:spcPct val="0"/>
                </a:spcBef>
              </a:pPr>
              <a:r>
                <a:rPr lang="en-US" sz="4000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Keep an eye on phone usage and WhatsApp groups/ online gaming – issues have arisen previously</a:t>
              </a: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719" b="-11719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328242" y="223520"/>
            <a:ext cx="17959758" cy="1152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447"/>
              </a:lnSpc>
              <a:spcBef>
                <a:spcPct val="0"/>
              </a:spcBef>
            </a:pPr>
            <a:r>
              <a:rPr lang="en-US" sz="6748" dirty="0">
                <a:solidFill>
                  <a:srgbClr val="FFFFFF"/>
                </a:solidFill>
                <a:latin typeface="KG The Last Time"/>
                <a:ea typeface="KG The Last Time"/>
                <a:cs typeface="KG The Last Time"/>
                <a:sym typeface="KG The Last Time"/>
              </a:rPr>
              <a:t>Daily Routine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408956" y="1714500"/>
            <a:ext cx="17470087" cy="5500643"/>
            <a:chOff x="0" y="0"/>
            <a:chExt cx="4601175" cy="1448729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601175" cy="1448729"/>
            </a:xfrm>
            <a:custGeom>
              <a:avLst/>
              <a:gdLst/>
              <a:ahLst/>
              <a:cxnLst/>
              <a:rect l="l" t="t" r="r" b="b"/>
              <a:pathLst>
                <a:path w="4601175" h="1448729">
                  <a:moveTo>
                    <a:pt x="22601" y="0"/>
                  </a:moveTo>
                  <a:lnTo>
                    <a:pt x="4578574" y="0"/>
                  </a:lnTo>
                  <a:cubicBezTo>
                    <a:pt x="4584569" y="0"/>
                    <a:pt x="4590317" y="2381"/>
                    <a:pt x="4594556" y="6620"/>
                  </a:cubicBezTo>
                  <a:cubicBezTo>
                    <a:pt x="4598794" y="10858"/>
                    <a:pt x="4601175" y="16607"/>
                    <a:pt x="4601175" y="22601"/>
                  </a:cubicBezTo>
                  <a:lnTo>
                    <a:pt x="4601175" y="1426128"/>
                  </a:lnTo>
                  <a:cubicBezTo>
                    <a:pt x="4601175" y="1438610"/>
                    <a:pt x="4591057" y="1448729"/>
                    <a:pt x="4578574" y="1448729"/>
                  </a:cubicBezTo>
                  <a:lnTo>
                    <a:pt x="22601" y="1448729"/>
                  </a:lnTo>
                  <a:cubicBezTo>
                    <a:pt x="10119" y="1448729"/>
                    <a:pt x="0" y="1438610"/>
                    <a:pt x="0" y="1426128"/>
                  </a:cubicBezTo>
                  <a:lnTo>
                    <a:pt x="0" y="22601"/>
                  </a:lnTo>
                  <a:cubicBezTo>
                    <a:pt x="0" y="10119"/>
                    <a:pt x="10119" y="0"/>
                    <a:pt x="22601" y="0"/>
                  </a:cubicBezTo>
                  <a:close/>
                </a:path>
              </a:pathLst>
            </a:custGeom>
            <a:solidFill>
              <a:srgbClr val="FFFFFF"/>
            </a:solidFill>
            <a:ln w="190500" cap="rnd">
              <a:solidFill>
                <a:srgbClr val="000000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146153"/>
              <a:ext cx="4601175" cy="124428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9659"/>
                </a:lnSpc>
              </a:pPr>
              <a:r>
                <a:rPr lang="en-US" sz="5400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•8.35am – Gate is open</a:t>
              </a:r>
            </a:p>
            <a:p>
              <a:pPr algn="ctr">
                <a:lnSpc>
                  <a:spcPts val="9659"/>
                </a:lnSpc>
              </a:pPr>
              <a:r>
                <a:rPr lang="en-US" sz="5400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•8.40am – Classroom Doors are opened – </a:t>
              </a:r>
              <a:r>
                <a:rPr lang="en-US" sz="5400" b="1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morning work </a:t>
              </a:r>
            </a:p>
            <a:p>
              <a:pPr algn="ctr">
                <a:lnSpc>
                  <a:spcPts val="9659"/>
                </a:lnSpc>
              </a:pPr>
              <a:r>
                <a:rPr lang="en-US" sz="5400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•8.45am – Start of the school day, gate is locked </a:t>
              </a:r>
            </a:p>
            <a:p>
              <a:pPr algn="ctr">
                <a:lnSpc>
                  <a:spcPts val="9939"/>
                </a:lnSpc>
                <a:spcBef>
                  <a:spcPct val="0"/>
                </a:spcBef>
              </a:pPr>
              <a:r>
                <a:rPr lang="en-US" sz="5400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•Any late arrivals will have to go via the office</a:t>
              </a: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719" b="-11719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>
            <a:extLst>
              <a:ext uri="{FF2B5EF4-FFF2-40B4-BE49-F238E27FC236}">
                <a16:creationId xmlns:a16="http://schemas.microsoft.com/office/drawing/2014/main" id="{A04FCC79-9218-C89B-D907-771A3350B9CA}"/>
              </a:ext>
            </a:extLst>
          </p:cNvPr>
          <p:cNvSpPr txBox="1"/>
          <p:nvPr/>
        </p:nvSpPr>
        <p:spPr>
          <a:xfrm>
            <a:off x="328242" y="223520"/>
            <a:ext cx="17959758" cy="1152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447"/>
              </a:lnSpc>
              <a:spcBef>
                <a:spcPct val="0"/>
              </a:spcBef>
            </a:pPr>
            <a:r>
              <a:rPr lang="en-US" sz="6748" dirty="0">
                <a:solidFill>
                  <a:srgbClr val="FFFFFF"/>
                </a:solidFill>
                <a:latin typeface="KG The Last Time"/>
                <a:ea typeface="KG The Last Time"/>
                <a:cs typeface="KG The Last Time"/>
                <a:sym typeface="KG The Last Time"/>
              </a:rPr>
              <a:t>Daily Timetable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533D159-C320-A732-87E4-37F6A0259F4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2917" t="27037" r="24167" b="10000"/>
          <a:stretch>
            <a:fillRect/>
          </a:stretch>
        </p:blipFill>
        <p:spPr>
          <a:xfrm>
            <a:off x="3009900" y="1599610"/>
            <a:ext cx="12268200" cy="8211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719" b="-11719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328242" y="223520"/>
            <a:ext cx="17959758" cy="1152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447"/>
              </a:lnSpc>
              <a:spcBef>
                <a:spcPct val="0"/>
              </a:spcBef>
            </a:pPr>
            <a:r>
              <a:rPr lang="en-US" sz="6748">
                <a:solidFill>
                  <a:srgbClr val="FFFFFF"/>
                </a:solidFill>
                <a:latin typeface="KG The Last Time"/>
                <a:ea typeface="KG The Last Time"/>
                <a:cs typeface="KG The Last Time"/>
                <a:sym typeface="KG The Last Time"/>
              </a:rPr>
              <a:t>What my child needs to succeed?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573078" y="1845377"/>
            <a:ext cx="17470087" cy="8529593"/>
            <a:chOff x="0" y="0"/>
            <a:chExt cx="4601175" cy="224647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601175" cy="2246477"/>
            </a:xfrm>
            <a:custGeom>
              <a:avLst/>
              <a:gdLst/>
              <a:ahLst/>
              <a:cxnLst/>
              <a:rect l="l" t="t" r="r" b="b"/>
              <a:pathLst>
                <a:path w="4601175" h="2246477">
                  <a:moveTo>
                    <a:pt x="22601" y="0"/>
                  </a:moveTo>
                  <a:lnTo>
                    <a:pt x="4578574" y="0"/>
                  </a:lnTo>
                  <a:cubicBezTo>
                    <a:pt x="4584569" y="0"/>
                    <a:pt x="4590317" y="2381"/>
                    <a:pt x="4594556" y="6620"/>
                  </a:cubicBezTo>
                  <a:cubicBezTo>
                    <a:pt x="4598794" y="10858"/>
                    <a:pt x="4601175" y="16607"/>
                    <a:pt x="4601175" y="22601"/>
                  </a:cubicBezTo>
                  <a:lnTo>
                    <a:pt x="4601175" y="2223876"/>
                  </a:lnTo>
                  <a:cubicBezTo>
                    <a:pt x="4601175" y="2236358"/>
                    <a:pt x="4591057" y="2246477"/>
                    <a:pt x="4578574" y="2246477"/>
                  </a:cubicBezTo>
                  <a:lnTo>
                    <a:pt x="22601" y="2246477"/>
                  </a:lnTo>
                  <a:cubicBezTo>
                    <a:pt x="16607" y="2246477"/>
                    <a:pt x="10858" y="2244096"/>
                    <a:pt x="6620" y="2239858"/>
                  </a:cubicBezTo>
                  <a:cubicBezTo>
                    <a:pt x="2381" y="2235619"/>
                    <a:pt x="0" y="2229870"/>
                    <a:pt x="0" y="2223876"/>
                  </a:cubicBezTo>
                  <a:lnTo>
                    <a:pt x="0" y="22601"/>
                  </a:lnTo>
                  <a:cubicBezTo>
                    <a:pt x="0" y="10119"/>
                    <a:pt x="10119" y="0"/>
                    <a:pt x="22601" y="0"/>
                  </a:cubicBezTo>
                  <a:close/>
                </a:path>
              </a:pathLst>
            </a:custGeom>
            <a:solidFill>
              <a:srgbClr val="FFFFFF"/>
            </a:solidFill>
            <a:ln w="190500" cap="rnd">
              <a:solidFill>
                <a:srgbClr val="000000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114300"/>
              <a:ext cx="4601175" cy="236077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7979"/>
                </a:lnSpc>
              </a:pPr>
              <a:r>
                <a:rPr lang="en-US" sz="3600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We do not do homework or spelling tests in Year 6. White Rose books can support at home</a:t>
              </a:r>
            </a:p>
            <a:p>
              <a:pPr algn="ctr">
                <a:lnSpc>
                  <a:spcPts val="7979"/>
                </a:lnSpc>
              </a:pPr>
              <a:endParaRPr lang="en-US" sz="3600" dirty="0">
                <a:solidFill>
                  <a:srgbClr val="000000"/>
                </a:solidFill>
                <a:latin typeface="+mj-lt"/>
                <a:ea typeface="KG Small Town Southern Girl"/>
                <a:cs typeface="KG Small Town Southern Girl"/>
                <a:sym typeface="KG Small Town Southern Girl"/>
              </a:endParaRPr>
            </a:p>
            <a:p>
              <a:pPr algn="ctr">
                <a:lnSpc>
                  <a:spcPts val="7979"/>
                </a:lnSpc>
              </a:pPr>
              <a:r>
                <a:rPr lang="en-US" sz="3600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After Christmas, you will be able to purchase SAT’s revision books to complete at home.</a:t>
              </a:r>
            </a:p>
            <a:p>
              <a:pPr algn="ctr">
                <a:lnSpc>
                  <a:spcPts val="7979"/>
                </a:lnSpc>
              </a:pPr>
              <a:endParaRPr lang="en-US" sz="3600" dirty="0">
                <a:solidFill>
                  <a:srgbClr val="000000"/>
                </a:solidFill>
                <a:latin typeface="+mj-lt"/>
                <a:ea typeface="KG Small Town Southern Girl"/>
                <a:cs typeface="KG Small Town Southern Girl"/>
                <a:sym typeface="KG Small Town Southern Girl"/>
              </a:endParaRPr>
            </a:p>
            <a:p>
              <a:pPr algn="ctr">
                <a:lnSpc>
                  <a:spcPts val="7979"/>
                </a:lnSpc>
              </a:pPr>
              <a:r>
                <a:rPr lang="en-US" sz="3600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We do expect ALL children to read at home daily, with an adult or at least twice a week.</a:t>
              </a:r>
            </a:p>
            <a:p>
              <a:pPr algn="ctr">
                <a:lnSpc>
                  <a:spcPts val="7979"/>
                </a:lnSpc>
                <a:spcBef>
                  <a:spcPct val="0"/>
                </a:spcBef>
              </a:pPr>
              <a:r>
                <a:rPr lang="en-US" sz="3600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If your child is still on a book band, we will also expect them to be making continuous progress across the year.</a:t>
              </a:r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719" b="-11719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328242" y="223520"/>
            <a:ext cx="17959758" cy="1152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447"/>
              </a:lnSpc>
              <a:spcBef>
                <a:spcPct val="0"/>
              </a:spcBef>
            </a:pPr>
            <a:r>
              <a:rPr lang="en-US" sz="6748">
                <a:solidFill>
                  <a:srgbClr val="FFFFFF"/>
                </a:solidFill>
                <a:latin typeface="KG The Last Time"/>
                <a:ea typeface="KG The Last Time"/>
                <a:cs typeface="KG The Last Time"/>
                <a:sym typeface="KG The Last Time"/>
              </a:rPr>
              <a:t>How can you support your child?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573078" y="1845377"/>
            <a:ext cx="17470087" cy="5500643"/>
            <a:chOff x="0" y="0"/>
            <a:chExt cx="4601175" cy="1448729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601175" cy="1448729"/>
            </a:xfrm>
            <a:custGeom>
              <a:avLst/>
              <a:gdLst/>
              <a:ahLst/>
              <a:cxnLst/>
              <a:rect l="l" t="t" r="r" b="b"/>
              <a:pathLst>
                <a:path w="4601175" h="1448729">
                  <a:moveTo>
                    <a:pt x="22601" y="0"/>
                  </a:moveTo>
                  <a:lnTo>
                    <a:pt x="4578574" y="0"/>
                  </a:lnTo>
                  <a:cubicBezTo>
                    <a:pt x="4584569" y="0"/>
                    <a:pt x="4590317" y="2381"/>
                    <a:pt x="4594556" y="6620"/>
                  </a:cubicBezTo>
                  <a:cubicBezTo>
                    <a:pt x="4598794" y="10858"/>
                    <a:pt x="4601175" y="16607"/>
                    <a:pt x="4601175" y="22601"/>
                  </a:cubicBezTo>
                  <a:lnTo>
                    <a:pt x="4601175" y="1426128"/>
                  </a:lnTo>
                  <a:cubicBezTo>
                    <a:pt x="4601175" y="1438610"/>
                    <a:pt x="4591057" y="1448729"/>
                    <a:pt x="4578574" y="1448729"/>
                  </a:cubicBezTo>
                  <a:lnTo>
                    <a:pt x="22601" y="1448729"/>
                  </a:lnTo>
                  <a:cubicBezTo>
                    <a:pt x="10119" y="1448729"/>
                    <a:pt x="0" y="1438610"/>
                    <a:pt x="0" y="1426128"/>
                  </a:cubicBezTo>
                  <a:lnTo>
                    <a:pt x="0" y="22601"/>
                  </a:lnTo>
                  <a:cubicBezTo>
                    <a:pt x="0" y="10119"/>
                    <a:pt x="10119" y="0"/>
                    <a:pt x="22601" y="0"/>
                  </a:cubicBezTo>
                  <a:close/>
                </a:path>
              </a:pathLst>
            </a:custGeom>
            <a:solidFill>
              <a:srgbClr val="FFFFFF"/>
            </a:solidFill>
            <a:ln w="190500" cap="rnd">
              <a:solidFill>
                <a:srgbClr val="000000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114300"/>
              <a:ext cx="4601175" cy="156302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1230609" lvl="1" indent="-615304" algn="ctr">
                <a:lnSpc>
                  <a:spcPts val="7979"/>
                </a:lnSpc>
                <a:buFont typeface="Arial"/>
                <a:buChar char="•"/>
              </a:pPr>
              <a:r>
                <a:rPr lang="en-US" sz="5699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Read with your child (this has a massive impact!)</a:t>
              </a:r>
            </a:p>
            <a:p>
              <a:pPr marL="1230609" lvl="1" indent="-615304" algn="ctr">
                <a:lnSpc>
                  <a:spcPts val="7979"/>
                </a:lnSpc>
                <a:buFont typeface="Arial"/>
                <a:buChar char="•"/>
              </a:pPr>
              <a:r>
                <a:rPr lang="en-US" sz="5699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Look at the materials we share on the website.</a:t>
              </a:r>
            </a:p>
            <a:p>
              <a:pPr marL="1230609" lvl="1" indent="-615304" algn="ctr">
                <a:lnSpc>
                  <a:spcPts val="7979"/>
                </a:lnSpc>
                <a:buFont typeface="Arial"/>
                <a:buChar char="•"/>
              </a:pPr>
              <a:r>
                <a:rPr lang="en-US" sz="5699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Discuss the spellings we upload to the website</a:t>
              </a:r>
            </a:p>
            <a:p>
              <a:pPr marL="1230609" lvl="1" indent="-615304" algn="ctr">
                <a:lnSpc>
                  <a:spcPts val="7979"/>
                </a:lnSpc>
                <a:buFont typeface="Arial"/>
                <a:buChar char="•"/>
              </a:pPr>
              <a:r>
                <a:rPr lang="en-US" sz="5699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Engage with your child about their learning.</a:t>
              </a:r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719" b="-11719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423574" y="147320"/>
            <a:ext cx="11462280" cy="18643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326"/>
              </a:lnSpc>
              <a:spcBef>
                <a:spcPct val="0"/>
              </a:spcBef>
            </a:pPr>
            <a:r>
              <a:rPr lang="en-US" sz="10947">
                <a:solidFill>
                  <a:srgbClr val="FFFFFF"/>
                </a:solidFill>
                <a:latin typeface="KG The Last Time"/>
                <a:ea typeface="KG The Last Time"/>
                <a:cs typeface="KG The Last Time"/>
                <a:sym typeface="KG The Last Time"/>
              </a:rPr>
              <a:t>Class Website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423574" y="2400300"/>
            <a:ext cx="17470087" cy="6510293"/>
            <a:chOff x="0" y="0"/>
            <a:chExt cx="4601175" cy="1714645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601175" cy="1714645"/>
            </a:xfrm>
            <a:custGeom>
              <a:avLst/>
              <a:gdLst/>
              <a:ahLst/>
              <a:cxnLst/>
              <a:rect l="l" t="t" r="r" b="b"/>
              <a:pathLst>
                <a:path w="4601175" h="1714645">
                  <a:moveTo>
                    <a:pt x="22601" y="0"/>
                  </a:moveTo>
                  <a:lnTo>
                    <a:pt x="4578574" y="0"/>
                  </a:lnTo>
                  <a:cubicBezTo>
                    <a:pt x="4584569" y="0"/>
                    <a:pt x="4590317" y="2381"/>
                    <a:pt x="4594556" y="6620"/>
                  </a:cubicBezTo>
                  <a:cubicBezTo>
                    <a:pt x="4598794" y="10858"/>
                    <a:pt x="4601175" y="16607"/>
                    <a:pt x="4601175" y="22601"/>
                  </a:cubicBezTo>
                  <a:lnTo>
                    <a:pt x="4601175" y="1692044"/>
                  </a:lnTo>
                  <a:cubicBezTo>
                    <a:pt x="4601175" y="1704526"/>
                    <a:pt x="4591057" y="1714645"/>
                    <a:pt x="4578574" y="1714645"/>
                  </a:cubicBezTo>
                  <a:lnTo>
                    <a:pt x="22601" y="1714645"/>
                  </a:lnTo>
                  <a:cubicBezTo>
                    <a:pt x="16607" y="1714645"/>
                    <a:pt x="10858" y="1712264"/>
                    <a:pt x="6620" y="1708026"/>
                  </a:cubicBezTo>
                  <a:cubicBezTo>
                    <a:pt x="2381" y="1703787"/>
                    <a:pt x="0" y="1698038"/>
                    <a:pt x="0" y="1692044"/>
                  </a:cubicBezTo>
                  <a:lnTo>
                    <a:pt x="0" y="22601"/>
                  </a:lnTo>
                  <a:cubicBezTo>
                    <a:pt x="0" y="10119"/>
                    <a:pt x="10119" y="0"/>
                    <a:pt x="22601" y="0"/>
                  </a:cubicBezTo>
                  <a:close/>
                </a:path>
              </a:pathLst>
            </a:custGeom>
            <a:solidFill>
              <a:srgbClr val="FFFFFF"/>
            </a:solidFill>
            <a:ln w="190500" cap="rnd">
              <a:solidFill>
                <a:srgbClr val="000000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114300"/>
              <a:ext cx="4601175" cy="182894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7979"/>
                </a:lnSpc>
              </a:pPr>
              <a:r>
                <a:rPr lang="en-US" sz="5699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Our class website is updated with photos and materials from learning.</a:t>
              </a:r>
            </a:p>
            <a:p>
              <a:pPr algn="ctr">
                <a:lnSpc>
                  <a:spcPts val="7979"/>
                </a:lnSpc>
              </a:pPr>
              <a:r>
                <a:rPr lang="en-US" sz="5699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Termly overviews, spellings and support materials will be available once the website is up and running.</a:t>
              </a:r>
            </a:p>
            <a:p>
              <a:pPr algn="ctr">
                <a:lnSpc>
                  <a:spcPts val="7979"/>
                </a:lnSpc>
                <a:spcBef>
                  <a:spcPct val="0"/>
                </a:spcBef>
              </a:pPr>
              <a:r>
                <a:rPr lang="en-US" sz="5699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Alerts will be posted on </a:t>
              </a:r>
              <a:r>
                <a:rPr lang="en-US" sz="5699" dirty="0" err="1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Classlist</a:t>
              </a:r>
              <a:r>
                <a:rPr lang="en-US" sz="5699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.</a:t>
              </a:r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719" b="-11719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-1143000" y="32815"/>
            <a:ext cx="17145000" cy="18142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5326"/>
              </a:lnSpc>
              <a:spcBef>
                <a:spcPct val="0"/>
              </a:spcBef>
            </a:pPr>
            <a:r>
              <a:rPr lang="en-US" sz="9600" dirty="0">
                <a:solidFill>
                  <a:srgbClr val="FFFFFF"/>
                </a:solidFill>
                <a:latin typeface="KG The Last Time"/>
                <a:ea typeface="KG The Last Time"/>
                <a:cs typeface="KG The Last Time"/>
                <a:sym typeface="KG The Last Time"/>
              </a:rPr>
              <a:t>Things from home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702129" y="1972473"/>
            <a:ext cx="17470087" cy="6601726"/>
            <a:chOff x="0" y="0"/>
            <a:chExt cx="4601175" cy="173872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601175" cy="1738726"/>
            </a:xfrm>
            <a:custGeom>
              <a:avLst/>
              <a:gdLst/>
              <a:ahLst/>
              <a:cxnLst/>
              <a:rect l="l" t="t" r="r" b="b"/>
              <a:pathLst>
                <a:path w="4601175" h="1738726">
                  <a:moveTo>
                    <a:pt x="22601" y="0"/>
                  </a:moveTo>
                  <a:lnTo>
                    <a:pt x="4578574" y="0"/>
                  </a:lnTo>
                  <a:cubicBezTo>
                    <a:pt x="4584569" y="0"/>
                    <a:pt x="4590317" y="2381"/>
                    <a:pt x="4594556" y="6620"/>
                  </a:cubicBezTo>
                  <a:cubicBezTo>
                    <a:pt x="4598794" y="10858"/>
                    <a:pt x="4601175" y="16607"/>
                    <a:pt x="4601175" y="22601"/>
                  </a:cubicBezTo>
                  <a:lnTo>
                    <a:pt x="4601175" y="1716125"/>
                  </a:lnTo>
                  <a:cubicBezTo>
                    <a:pt x="4601175" y="1722119"/>
                    <a:pt x="4598794" y="1727868"/>
                    <a:pt x="4594556" y="1732106"/>
                  </a:cubicBezTo>
                  <a:cubicBezTo>
                    <a:pt x="4590317" y="1736345"/>
                    <a:pt x="4584569" y="1738726"/>
                    <a:pt x="4578574" y="1738726"/>
                  </a:cubicBezTo>
                  <a:lnTo>
                    <a:pt x="22601" y="1738726"/>
                  </a:lnTo>
                  <a:cubicBezTo>
                    <a:pt x="10119" y="1738726"/>
                    <a:pt x="0" y="1728607"/>
                    <a:pt x="0" y="1716125"/>
                  </a:cubicBezTo>
                  <a:lnTo>
                    <a:pt x="0" y="22601"/>
                  </a:lnTo>
                  <a:cubicBezTo>
                    <a:pt x="0" y="10119"/>
                    <a:pt x="10119" y="0"/>
                    <a:pt x="22601" y="0"/>
                  </a:cubicBezTo>
                  <a:close/>
                </a:path>
              </a:pathLst>
            </a:custGeom>
            <a:solidFill>
              <a:srgbClr val="FFFFFF"/>
            </a:solidFill>
            <a:ln w="190500" cap="rnd">
              <a:solidFill>
                <a:srgbClr val="000000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209550"/>
              <a:ext cx="4601175" cy="152917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559"/>
                </a:lnSpc>
              </a:pPr>
              <a:r>
                <a:rPr lang="en-US" sz="5699" dirty="0"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If</a:t>
              </a:r>
              <a:r>
                <a:rPr lang="en-US" sz="5699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 your child does win an award or trophy, we are happy to celebrate that.</a:t>
              </a:r>
            </a:p>
            <a:p>
              <a:pPr algn="ctr">
                <a:lnSpc>
                  <a:spcPts val="4559"/>
                </a:lnSpc>
              </a:pPr>
              <a:endParaRPr lang="en-US" sz="5699" dirty="0">
                <a:solidFill>
                  <a:srgbClr val="000000"/>
                </a:solidFill>
                <a:latin typeface="+mj-lt"/>
                <a:ea typeface="KG Small Town Southern Girl"/>
                <a:cs typeface="KG Small Town Southern Girl"/>
                <a:sym typeface="KG Small Town Southern Girl"/>
              </a:endParaRPr>
            </a:p>
            <a:p>
              <a:pPr algn="ctr">
                <a:lnSpc>
                  <a:spcPts val="4559"/>
                </a:lnSpc>
              </a:pPr>
              <a:r>
                <a:rPr lang="en-US" sz="5699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Your child is welcome to bring erasable pens </a:t>
              </a:r>
              <a:r>
                <a:rPr lang="en-US" sz="5699" dirty="0" err="1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etc</a:t>
              </a:r>
              <a:r>
                <a:rPr lang="en-US" sz="5699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 from home, but no other stationery, please. All stationery is supplied by us.</a:t>
              </a:r>
            </a:p>
            <a:p>
              <a:pPr algn="ctr">
                <a:lnSpc>
                  <a:spcPts val="4559"/>
                </a:lnSpc>
              </a:pPr>
              <a:endParaRPr lang="en-US" sz="5699" dirty="0">
                <a:solidFill>
                  <a:srgbClr val="000000"/>
                </a:solidFill>
                <a:latin typeface="+mj-lt"/>
                <a:ea typeface="KG Small Town Southern Girl"/>
                <a:cs typeface="KG Small Town Southern Girl"/>
                <a:sym typeface="KG Small Town Southern Girl"/>
              </a:endParaRPr>
            </a:p>
            <a:p>
              <a:pPr algn="ctr">
                <a:lnSpc>
                  <a:spcPts val="4559"/>
                </a:lnSpc>
              </a:pPr>
              <a:r>
                <a:rPr lang="en-US" sz="5699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Snacks and Water: Bring in water bottles (only water), and if they would like a snack during break, fruit only, please​.</a:t>
              </a:r>
            </a:p>
            <a:p>
              <a:pPr algn="ctr">
                <a:lnSpc>
                  <a:spcPts val="4559"/>
                </a:lnSpc>
              </a:pPr>
              <a:endParaRPr lang="en-US" sz="5699" dirty="0">
                <a:solidFill>
                  <a:srgbClr val="000000"/>
                </a:solidFill>
                <a:latin typeface="KG Small Town Southern Girl"/>
                <a:ea typeface="KG Small Town Southern Girl"/>
                <a:cs typeface="KG Small Town Southern Girl"/>
                <a:sym typeface="KG Small Town Southern Girl"/>
              </a:endParaRPr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702129" y="8390974"/>
            <a:ext cx="17470087" cy="1896026"/>
            <a:chOff x="0" y="-114300"/>
            <a:chExt cx="4601175" cy="49936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4601175" cy="385065"/>
            </a:xfrm>
            <a:custGeom>
              <a:avLst/>
              <a:gdLst/>
              <a:ahLst/>
              <a:cxnLst/>
              <a:rect l="l" t="t" r="r" b="b"/>
              <a:pathLst>
                <a:path w="4601175" h="385065">
                  <a:moveTo>
                    <a:pt x="22601" y="0"/>
                  </a:moveTo>
                  <a:lnTo>
                    <a:pt x="4578574" y="0"/>
                  </a:lnTo>
                  <a:cubicBezTo>
                    <a:pt x="4584569" y="0"/>
                    <a:pt x="4590317" y="2381"/>
                    <a:pt x="4594556" y="6620"/>
                  </a:cubicBezTo>
                  <a:cubicBezTo>
                    <a:pt x="4598794" y="10858"/>
                    <a:pt x="4601175" y="16607"/>
                    <a:pt x="4601175" y="22601"/>
                  </a:cubicBezTo>
                  <a:lnTo>
                    <a:pt x="4601175" y="362464"/>
                  </a:lnTo>
                  <a:cubicBezTo>
                    <a:pt x="4601175" y="368458"/>
                    <a:pt x="4598794" y="374207"/>
                    <a:pt x="4594556" y="378445"/>
                  </a:cubicBezTo>
                  <a:cubicBezTo>
                    <a:pt x="4590317" y="382684"/>
                    <a:pt x="4584569" y="385065"/>
                    <a:pt x="4578574" y="385065"/>
                  </a:cubicBezTo>
                  <a:lnTo>
                    <a:pt x="22601" y="385065"/>
                  </a:lnTo>
                  <a:cubicBezTo>
                    <a:pt x="10119" y="385065"/>
                    <a:pt x="0" y="374946"/>
                    <a:pt x="0" y="362464"/>
                  </a:cubicBezTo>
                  <a:lnTo>
                    <a:pt x="0" y="22601"/>
                  </a:lnTo>
                  <a:cubicBezTo>
                    <a:pt x="0" y="10119"/>
                    <a:pt x="10119" y="0"/>
                    <a:pt x="22601" y="0"/>
                  </a:cubicBezTo>
                  <a:close/>
                </a:path>
              </a:pathLst>
            </a:custGeom>
            <a:solidFill>
              <a:srgbClr val="FFFFFF"/>
            </a:solidFill>
            <a:ln w="190500" cap="rnd">
              <a:solidFill>
                <a:srgbClr val="000000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114300"/>
              <a:ext cx="4601175" cy="49936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7979"/>
                </a:lnSpc>
                <a:spcBef>
                  <a:spcPct val="0"/>
                </a:spcBef>
              </a:pPr>
              <a:r>
                <a:rPr lang="en-US" sz="5699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Make sure your permissions are updated with the office.</a:t>
              </a:r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719" b="-11719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-3657600" y="93534"/>
            <a:ext cx="16629078" cy="18643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326"/>
              </a:lnSpc>
              <a:spcBef>
                <a:spcPct val="0"/>
              </a:spcBef>
            </a:pPr>
            <a:r>
              <a:rPr lang="en-US" sz="10947" dirty="0">
                <a:solidFill>
                  <a:srgbClr val="FFFFFF"/>
                </a:solidFill>
                <a:latin typeface="KG The Last Time"/>
                <a:ea typeface="KG The Last Time"/>
                <a:cs typeface="KG The Last Time"/>
                <a:sym typeface="KG The Last Time"/>
              </a:rPr>
              <a:t>Follow up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702129" y="1972473"/>
            <a:ext cx="17470087" cy="6601726"/>
            <a:chOff x="0" y="0"/>
            <a:chExt cx="4601175" cy="173872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601175" cy="1738726"/>
            </a:xfrm>
            <a:custGeom>
              <a:avLst/>
              <a:gdLst/>
              <a:ahLst/>
              <a:cxnLst/>
              <a:rect l="l" t="t" r="r" b="b"/>
              <a:pathLst>
                <a:path w="4601175" h="1738726">
                  <a:moveTo>
                    <a:pt x="22601" y="0"/>
                  </a:moveTo>
                  <a:lnTo>
                    <a:pt x="4578574" y="0"/>
                  </a:lnTo>
                  <a:cubicBezTo>
                    <a:pt x="4584569" y="0"/>
                    <a:pt x="4590317" y="2381"/>
                    <a:pt x="4594556" y="6620"/>
                  </a:cubicBezTo>
                  <a:cubicBezTo>
                    <a:pt x="4598794" y="10858"/>
                    <a:pt x="4601175" y="16607"/>
                    <a:pt x="4601175" y="22601"/>
                  </a:cubicBezTo>
                  <a:lnTo>
                    <a:pt x="4601175" y="1716125"/>
                  </a:lnTo>
                  <a:cubicBezTo>
                    <a:pt x="4601175" y="1722119"/>
                    <a:pt x="4598794" y="1727868"/>
                    <a:pt x="4594556" y="1732106"/>
                  </a:cubicBezTo>
                  <a:cubicBezTo>
                    <a:pt x="4590317" y="1736345"/>
                    <a:pt x="4584569" y="1738726"/>
                    <a:pt x="4578574" y="1738726"/>
                  </a:cubicBezTo>
                  <a:lnTo>
                    <a:pt x="22601" y="1738726"/>
                  </a:lnTo>
                  <a:cubicBezTo>
                    <a:pt x="10119" y="1738726"/>
                    <a:pt x="0" y="1728607"/>
                    <a:pt x="0" y="1716125"/>
                  </a:cubicBezTo>
                  <a:lnTo>
                    <a:pt x="0" y="22601"/>
                  </a:lnTo>
                  <a:cubicBezTo>
                    <a:pt x="0" y="10119"/>
                    <a:pt x="10119" y="0"/>
                    <a:pt x="22601" y="0"/>
                  </a:cubicBezTo>
                  <a:close/>
                </a:path>
              </a:pathLst>
            </a:custGeom>
            <a:solidFill>
              <a:srgbClr val="FFFFFF"/>
            </a:solidFill>
            <a:ln w="190500" cap="rnd">
              <a:solidFill>
                <a:srgbClr val="000000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209550"/>
              <a:ext cx="4601175" cy="152917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559"/>
                </a:lnSpc>
              </a:pPr>
              <a:r>
                <a:rPr lang="en-US" sz="5699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If you have small concerns or worries, the best thing to do is to speak to me directly via the playground.</a:t>
              </a:r>
            </a:p>
            <a:p>
              <a:pPr algn="ctr">
                <a:lnSpc>
                  <a:spcPts val="4559"/>
                </a:lnSpc>
              </a:pPr>
              <a:endParaRPr lang="en-US" sz="5699" dirty="0">
                <a:solidFill>
                  <a:srgbClr val="000000"/>
                </a:solidFill>
                <a:latin typeface="+mj-lt"/>
                <a:ea typeface="KG Small Town Southern Girl"/>
                <a:cs typeface="KG Small Town Southern Girl"/>
                <a:sym typeface="KG Small Town Southern Girl"/>
              </a:endParaRPr>
            </a:p>
            <a:p>
              <a:pPr algn="ctr">
                <a:lnSpc>
                  <a:spcPts val="4559"/>
                </a:lnSpc>
              </a:pPr>
              <a:r>
                <a:rPr lang="en-US" sz="5699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Other concerns should go via the school emails (admin@woolmergreen.herts.sch.uk) or we </a:t>
              </a:r>
              <a:r>
                <a:rPr lang="en-US" sz="5699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can arrange a </a:t>
              </a:r>
              <a:r>
                <a:rPr lang="en-US" sz="5699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meeting. </a:t>
              </a:r>
            </a:p>
            <a:p>
              <a:pPr algn="ctr">
                <a:lnSpc>
                  <a:spcPts val="4559"/>
                </a:lnSpc>
              </a:pPr>
              <a:endParaRPr lang="en-US" sz="5699" dirty="0">
                <a:solidFill>
                  <a:srgbClr val="000000"/>
                </a:solidFill>
                <a:latin typeface="KG Small Town Southern Girl"/>
                <a:ea typeface="KG Small Town Southern Girl"/>
                <a:cs typeface="KG Small Town Southern Girl"/>
                <a:sym typeface="KG Small Town Southern Girl"/>
              </a:endParaRPr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685800" y="8390974"/>
            <a:ext cx="17470087" cy="1896026"/>
            <a:chOff x="0" y="-114300"/>
            <a:chExt cx="4601175" cy="499365"/>
          </a:xfrm>
        </p:grpSpPr>
        <p:sp>
          <p:nvSpPr>
            <p:cNvPr id="8" name="Freeform 8"/>
            <p:cNvSpPr/>
            <p:nvPr/>
          </p:nvSpPr>
          <p:spPr>
            <a:xfrm>
              <a:off x="0" y="-26881"/>
              <a:ext cx="4601175" cy="385065"/>
            </a:xfrm>
            <a:custGeom>
              <a:avLst/>
              <a:gdLst/>
              <a:ahLst/>
              <a:cxnLst/>
              <a:rect l="l" t="t" r="r" b="b"/>
              <a:pathLst>
                <a:path w="4601175" h="385065">
                  <a:moveTo>
                    <a:pt x="22601" y="0"/>
                  </a:moveTo>
                  <a:lnTo>
                    <a:pt x="4578574" y="0"/>
                  </a:lnTo>
                  <a:cubicBezTo>
                    <a:pt x="4584569" y="0"/>
                    <a:pt x="4590317" y="2381"/>
                    <a:pt x="4594556" y="6620"/>
                  </a:cubicBezTo>
                  <a:cubicBezTo>
                    <a:pt x="4598794" y="10858"/>
                    <a:pt x="4601175" y="16607"/>
                    <a:pt x="4601175" y="22601"/>
                  </a:cubicBezTo>
                  <a:lnTo>
                    <a:pt x="4601175" y="362464"/>
                  </a:lnTo>
                  <a:cubicBezTo>
                    <a:pt x="4601175" y="368458"/>
                    <a:pt x="4598794" y="374207"/>
                    <a:pt x="4594556" y="378445"/>
                  </a:cubicBezTo>
                  <a:cubicBezTo>
                    <a:pt x="4590317" y="382684"/>
                    <a:pt x="4584569" y="385065"/>
                    <a:pt x="4578574" y="385065"/>
                  </a:cubicBezTo>
                  <a:lnTo>
                    <a:pt x="22601" y="385065"/>
                  </a:lnTo>
                  <a:cubicBezTo>
                    <a:pt x="10119" y="385065"/>
                    <a:pt x="0" y="374946"/>
                    <a:pt x="0" y="362464"/>
                  </a:cubicBezTo>
                  <a:lnTo>
                    <a:pt x="0" y="22601"/>
                  </a:lnTo>
                  <a:cubicBezTo>
                    <a:pt x="0" y="10119"/>
                    <a:pt x="10119" y="0"/>
                    <a:pt x="22601" y="0"/>
                  </a:cubicBezTo>
                  <a:close/>
                </a:path>
              </a:pathLst>
            </a:custGeom>
            <a:solidFill>
              <a:srgbClr val="FFFFFF"/>
            </a:solidFill>
            <a:ln w="190500" cap="rnd">
              <a:solidFill>
                <a:srgbClr val="000000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114300"/>
              <a:ext cx="4601175" cy="49936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7979"/>
                </a:lnSpc>
                <a:spcBef>
                  <a:spcPct val="0"/>
                </a:spcBef>
              </a:pPr>
              <a:r>
                <a:rPr lang="en-US" sz="5699" dirty="0">
                  <a:solidFill>
                    <a:srgbClr val="000000"/>
                  </a:solidFill>
                  <a:latin typeface="+mj-lt"/>
                  <a:ea typeface="KG Small Town Southern Girl"/>
                  <a:cs typeface="KG Small Town Southern Girl"/>
                  <a:sym typeface="KG Small Town Southern Girl"/>
                </a:rPr>
                <a:t>Any questions?</a:t>
              </a: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606</Words>
  <Application>Microsoft Office PowerPoint</Application>
  <PresentationFormat>Custom</PresentationFormat>
  <Paragraphs>74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Calibri</vt:lpstr>
      <vt:lpstr>KG Small Town Southern Girl</vt:lpstr>
      <vt:lpstr>Arial</vt:lpstr>
      <vt:lpstr>KG The Last Time</vt:lpstr>
      <vt:lpstr>ITC American Typewriter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 2025</dc:title>
  <dc:creator>Claire Pulham</dc:creator>
  <cp:lastModifiedBy>Claire Pulham</cp:lastModifiedBy>
  <cp:revision>4</cp:revision>
  <dcterms:created xsi:type="dcterms:W3CDTF">2006-08-16T00:00:00Z</dcterms:created>
  <dcterms:modified xsi:type="dcterms:W3CDTF">2026-09-11T07:07:58Z</dcterms:modified>
  <dc:identifier>DAGP9M1sxOw</dc:identifier>
</cp:coreProperties>
</file>