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906000" cy="6858000" type="A4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FF7D41"/>
    <a:srgbClr val="FFD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F026EF-E52F-49C9-958B-BDB862CA9550}" v="12" dt="2026-01-12T15:57:10.6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4"/>
    <p:restoredTop sz="94662"/>
  </p:normalViewPr>
  <p:slideViewPr>
    <p:cSldViewPr snapToGrid="0" snapToObjects="1" showGuides="1">
      <p:cViewPr>
        <p:scale>
          <a:sx n="76" d="100"/>
          <a:sy n="76" d="100"/>
        </p:scale>
        <p:origin x="1068" y="-82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0D341-9949-024D-A8A4-5EE404EED076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1233488"/>
            <a:ext cx="48101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64DB4-E678-0342-A770-72B4BA43D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3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3775" y="1233488"/>
            <a:ext cx="48101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64DB4-E678-0342-A770-72B4BA43D6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51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79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54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554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97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90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3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5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19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68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92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6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3AF3C-7C32-0048-880B-A399EA63DAE1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089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pring Background Images - Wallpaper Cave">
            <a:extLst>
              <a:ext uri="{FF2B5EF4-FFF2-40B4-BE49-F238E27FC236}">
                <a16:creationId xmlns:a16="http://schemas.microsoft.com/office/drawing/2014/main" id="{8E4E85CD-0498-43C4-A8F6-DAB1B8D5E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" y="0"/>
            <a:ext cx="9906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629591" y="2707809"/>
            <a:ext cx="2694062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u="sng" dirty="0">
                <a:latin typeface="Twinkl" panose="02000000000000000000" pitchFamily="2" charset="0"/>
                <a:ea typeface="Flintstone" charset="0"/>
                <a:cs typeface="Flintstone" charset="0"/>
              </a:rPr>
              <a:t>Willow</a:t>
            </a:r>
          </a:p>
          <a:p>
            <a:pPr algn="ctr"/>
            <a:endParaRPr lang="en-US" u="sng" dirty="0">
              <a:latin typeface="Twinkl" panose="02000000000000000000" pitchFamily="2" charset="0"/>
              <a:ea typeface="Flintstone" charset="0"/>
              <a:cs typeface="Flintstone" charset="0"/>
            </a:endParaRPr>
          </a:p>
          <a:p>
            <a:pPr algn="ctr"/>
            <a:r>
              <a:rPr lang="en-US" u="sng" dirty="0">
                <a:latin typeface="Twinkl" panose="02000000000000000000" pitchFamily="2" charset="0"/>
                <a:ea typeface="Flintstone" charset="0"/>
                <a:cs typeface="Flintstone" charset="0"/>
              </a:rPr>
              <a:t>Spring Term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7866" y="97218"/>
            <a:ext cx="4312400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English</a:t>
            </a:r>
          </a:p>
          <a:p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To form lower-case letters in the correct direction, starting and finishing in the right place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To punctuate sentences using a capital letter and a full stop, question mark or exclamation mark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ea typeface="Times New Roman" panose="02020603050405020304" pitchFamily="18" charset="0"/>
              </a:rPr>
              <a:t>To be</a:t>
            </a: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 able to write a sentence correctly by re-reading what they have written to check that it makes sense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b="1" u="sng" dirty="0">
              <a:latin typeface="Twinkl" panose="02000000000000000000" pitchFamily="2" charset="0"/>
              <a:cs typeface="Arial" panose="020B0604020202020204" pitchFamily="34" charset="0"/>
            </a:endParaRPr>
          </a:p>
          <a:p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Reading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ea typeface="Times New Roman" panose="02020603050405020304" pitchFamily="18" charset="0"/>
              </a:rPr>
              <a:t>To be</a:t>
            </a: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 able to read common exception words, noting unusual correspondences between spelling and sound and where these occur in the word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To understand the books they read by making inferences on the basis of what is being said and done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latin typeface="Twinkl" panose="02000000000000000000" pitchFamily="2" charset="0"/>
            </a:endParaRPr>
          </a:p>
          <a:p>
            <a:r>
              <a:rPr lang="en-US" sz="900" b="1" dirty="0">
                <a:latin typeface="Twinkl" panose="02000000000000000000" pitchFamily="2" charset="0"/>
              </a:rPr>
              <a:t>Key texts include: </a:t>
            </a:r>
            <a:r>
              <a:rPr lang="en-US" sz="900" b="1" dirty="0" err="1">
                <a:latin typeface="Twinkl" panose="02000000000000000000" pitchFamily="2" charset="0"/>
              </a:rPr>
              <a:t>Beegu</a:t>
            </a:r>
            <a:r>
              <a:rPr lang="en-US" sz="900" b="1" dirty="0">
                <a:latin typeface="Twinkl" panose="02000000000000000000" pitchFamily="2" charset="0"/>
              </a:rPr>
              <a:t>, Lost and Found, Billy and the Beast, Leo and the Octopus</a:t>
            </a:r>
            <a:endParaRPr lang="en-US" sz="900" b="1" i="1" dirty="0">
              <a:latin typeface="Twinkl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48847" y="419438"/>
            <a:ext cx="4364831" cy="18928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 err="1">
                <a:latin typeface="Twinkl" panose="02000000000000000000" pitchFamily="2" charset="0"/>
                <a:cs typeface="Arial" panose="020B0604020202020204" pitchFamily="34" charset="0"/>
              </a:rPr>
              <a:t>Maths</a:t>
            </a:r>
            <a:endParaRPr lang="en-US" sz="900" b="1" u="sng" dirty="0">
              <a:latin typeface="Twinkl" panose="02000000000000000000" pitchFamily="2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ea typeface="Times New Roman" panose="02020603050405020304" pitchFamily="18" charset="0"/>
              </a:rPr>
              <a:t>T</a:t>
            </a: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o count to 50, forwards and backwards, beginning from 0 or 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ea typeface="Times New Roman" panose="02020603050405020304" pitchFamily="18" charset="0"/>
              </a:rPr>
              <a:t>To</a:t>
            </a: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 count in multiples of twos, fives and tens to 50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Reads, writes and interprets mathematical statements involving addition (+), subtraction (–) and equals (=) signs up to 50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Solves one-step problems that involve addition and subtraction, using pictorial representations</a:t>
            </a:r>
            <a:endParaRPr lang="en-US" sz="900" u="sng" dirty="0">
              <a:latin typeface="Twinkl" panose="02000000000000000000" pitchFamily="2" charset="0"/>
            </a:endParaRPr>
          </a:p>
          <a:p>
            <a:pPr marL="139303" indent="-139303">
              <a:buFont typeface="Arial" charset="0"/>
              <a:buChar char="•"/>
            </a:pPr>
            <a:r>
              <a:rPr lang="en-US" sz="900" dirty="0">
                <a:latin typeface="Twinkl" panose="02000000000000000000" pitchFamily="2" charset="0"/>
                <a:ea typeface="Times New Roman" panose="02020603050405020304" pitchFamily="18" charset="0"/>
              </a:rPr>
              <a:t>To </a:t>
            </a: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measure, record and use the language of mass/weight [for example, heavy/light, heavier than, lighter than]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To </a:t>
            </a:r>
            <a:r>
              <a:rPr lang="en-US" sz="900" dirty="0" err="1">
                <a:latin typeface="Twinkl" panose="02000000000000000000" pitchFamily="2" charset="0"/>
                <a:ea typeface="Times New Roman" panose="02020603050405020304" pitchFamily="18" charset="0"/>
              </a:rPr>
              <a:t>r</a:t>
            </a:r>
            <a:r>
              <a:rPr lang="en-US" sz="900" dirty="0" err="1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ecognises</a:t>
            </a: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 and knows the value of different denominations of coins and notes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To know how to tell the time to the hour and half past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>
                <a:latin typeface="Twinkl" panose="02000000000000000000" pitchFamily="2" charset="0"/>
                <a:ea typeface="Times New Roman" panose="02020603050405020304" pitchFamily="18" charset="0"/>
              </a:rPr>
              <a:t>T</a:t>
            </a: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</a:rPr>
              <a:t>o name common 3-D shapes.</a:t>
            </a:r>
            <a:endParaRPr lang="en-US" sz="900" dirty="0">
              <a:latin typeface="Twinkl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28" y="2756841"/>
            <a:ext cx="3212643" cy="13388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Science</a:t>
            </a:r>
          </a:p>
          <a:p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Distinguish between objects and the material from which it is made</a:t>
            </a:r>
            <a:endParaRPr lang="en-US" sz="900" dirty="0">
              <a:latin typeface="Twinkl" panose="02000000000000000000" pitchFamily="2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Identify and name a variety of everyday materials, including wood, plastic, glass, metal, water and rock</a:t>
            </a:r>
            <a:endParaRPr lang="en-US" sz="900" dirty="0">
              <a:latin typeface="Twinkl" panose="02000000000000000000" pitchFamily="2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Compare and group together a variety of everyday materials on the basis of their simple physical properties</a:t>
            </a:r>
            <a:endParaRPr lang="en-US" sz="900" dirty="0">
              <a:latin typeface="Twinkl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84309" y="2476977"/>
            <a:ext cx="3094141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History</a:t>
            </a:r>
          </a:p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How Have Toys Changed?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Discuss their favourite toy using language related to the past.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Ask questions about toys in the past.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Make comparisons between toys in the past and present.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Sequence artefacts from different periods of time.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Identify changes between teddy bears today and those from 100 years ago.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Describe how toys have changed over time.</a:t>
            </a:r>
          </a:p>
          <a:p>
            <a:pPr algn="ctr"/>
            <a:r>
              <a:rPr lang="en-GB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Geography</a:t>
            </a:r>
          </a:p>
          <a:p>
            <a:pPr algn="ctr"/>
            <a:r>
              <a:rPr lang="en-GB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The UK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latin typeface="Twinkl" panose="02000000000000000000" pitchFamily="2" charset="0"/>
                <a:ea typeface="Calibri" panose="020F0502020204030204" pitchFamily="34" charset="0"/>
              </a:rPr>
              <a:t>To be able to name and locate the UK’s capital cities and to know the difference between town and countryside</a:t>
            </a:r>
            <a:endParaRPr lang="en-US" sz="900" b="1" u="sng" dirty="0">
              <a:latin typeface="Twinkl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55804" y="4952575"/>
            <a:ext cx="1951149" cy="10618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P.E</a:t>
            </a:r>
          </a:p>
          <a:p>
            <a:pPr algn="ctr"/>
            <a:r>
              <a:rPr lang="en-US" sz="900" b="1" u="sng" dirty="0"/>
              <a:t>Sending and Receiving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900" dirty="0"/>
              <a:t>To roll, throw, catch, track, kick, send and balance</a:t>
            </a:r>
          </a:p>
          <a:p>
            <a:pPr algn="ctr"/>
            <a:r>
              <a:rPr lang="en-US" sz="900" b="1" u="sng" dirty="0"/>
              <a:t>Yoga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900" dirty="0"/>
              <a:t>To develop balance, strength, flexibility and coordination.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1899" y="4130616"/>
            <a:ext cx="2878699" cy="5078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Art – Simple Print Making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cs typeface="Arial" panose="020B0604020202020204" pitchFamily="34" charset="0"/>
              </a:rPr>
              <a:t>To use print to create multiples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cs typeface="Arial" panose="020B0604020202020204" pitchFamily="34" charset="0"/>
              </a:rPr>
              <a:t>To explore pattern, sequence and symmetry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8906" y="5090863"/>
            <a:ext cx="2025060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Design Technology</a:t>
            </a:r>
          </a:p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Pack Lunch Box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latin typeface="Twinkl" panose="02000000000000000000" pitchFamily="2" charset="0"/>
                <a:ea typeface="Arial" panose="020B0604020202020204" pitchFamily="34" charset="0"/>
              </a:rPr>
              <a:t>To explore and evaluate a range of baskets and lunch boxes</a:t>
            </a:r>
            <a:endParaRPr lang="en-US" sz="900" b="1" u="sng" dirty="0"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latin typeface="Twinkl" panose="02000000000000000000" pitchFamily="2" charset="0"/>
                <a:ea typeface="Arial" panose="020B0604020202020204" pitchFamily="34" charset="0"/>
              </a:rPr>
              <a:t>To build a strong and stable lunchbox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latin typeface="Twinkl" panose="02000000000000000000" pitchFamily="2" charset="0"/>
                <a:ea typeface="Arial" panose="020B0604020202020204" pitchFamily="34" charset="0"/>
              </a:rPr>
              <a:t>To evaluate their design and product against the design criteria</a:t>
            </a:r>
            <a:endParaRPr lang="en-US" sz="900" b="1" u="sng" dirty="0">
              <a:latin typeface="Twinkl" panose="02000000000000000000" pitchFamily="2" charset="0"/>
            </a:endParaRPr>
          </a:p>
          <a:p>
            <a:endParaRPr lang="en-US" sz="900" b="1" u="sng" dirty="0"/>
          </a:p>
        </p:txBody>
      </p:sp>
      <p:sp>
        <p:nvSpPr>
          <p:cNvPr id="20" name="TextBox 19"/>
          <p:cNvSpPr txBox="1"/>
          <p:nvPr/>
        </p:nvSpPr>
        <p:spPr>
          <a:xfrm>
            <a:off x="6323653" y="6144538"/>
            <a:ext cx="3094141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Religious Education</a:t>
            </a:r>
          </a:p>
          <a:p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Gospel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latin typeface="Twinkl" panose="02000000000000000000" pitchFamily="2" charset="0"/>
                <a:ea typeface="Arial" panose="020B0604020202020204" pitchFamily="34" charset="0"/>
                <a:cs typeface="Arial" panose="020B0604020202020204" pitchFamily="34" charset="0"/>
              </a:rPr>
              <a:t>Tell stories from the Bible and recognise a link with a concept of ‘Gospel’ or good news</a:t>
            </a:r>
            <a:endParaRPr lang="en-US" sz="900" dirty="0">
              <a:latin typeface="Twinkl" panose="02000000000000000000" pitchFamily="2" charset="0"/>
              <a:cs typeface="Arial" panose="020B0604020202020204" pitchFamily="34" charset="0"/>
            </a:endParaRPr>
          </a:p>
          <a:p>
            <a:r>
              <a:rPr lang="en-GB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Lent and Easter 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ffectLst/>
                <a:latin typeface="Twinkl" panose="020000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To retell events relating to Lent and the Easter story</a:t>
            </a:r>
            <a:endParaRPr lang="en-US" sz="900" b="1" u="sng" dirty="0">
              <a:latin typeface="Twinkl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17909" y="3761696"/>
            <a:ext cx="1606398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Music</a:t>
            </a:r>
          </a:p>
          <a:p>
            <a:r>
              <a:rPr lang="en-GB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Big Emotions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  <a:cs typeface="Arial" panose="020B0604020202020204" pitchFamily="34" charset="0"/>
              </a:rPr>
              <a:t>to demonstrate an understanding of dynamics and ability to make a percussive sound.</a:t>
            </a:r>
            <a:endParaRPr lang="en-US" sz="900" dirty="0">
              <a:latin typeface="Twinkl" panose="02000000000000000000" pitchFamily="2" charset="0"/>
              <a:cs typeface="Arial" panose="020B0604020202020204" pitchFamily="34" charset="0"/>
            </a:endParaRPr>
          </a:p>
          <a:p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Glockenspiel Stage 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cs typeface="Arial" panose="020B0604020202020204" pitchFamily="34" charset="0"/>
              </a:rPr>
              <a:t>To explore using a glockenspiel</a:t>
            </a:r>
            <a:endParaRPr lang="en-GB" sz="900" dirty="0">
              <a:latin typeface="Twinkl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44718" y="5092649"/>
            <a:ext cx="1794500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Computing</a:t>
            </a:r>
          </a:p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Creative 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</a:rPr>
              <a:t>To use paint tools to draw a picture.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</a:rPr>
              <a:t>To create a jigsaw using a digital device and share it so that others can play.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</a:rPr>
              <a:t>To create a placing game in 2DIY.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Twinkl" panose="02000000000000000000" pitchFamily="2" charset="0"/>
              </a:rPr>
              <a:t>To create images and use these to make a game.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US" sz="900" b="1" u="sng" dirty="0">
              <a:latin typeface="Twinkl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23673" y="5911969"/>
            <a:ext cx="1834002" cy="10618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PSHE</a:t>
            </a:r>
          </a:p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Dreams and Goals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cs typeface="Arial" panose="020B0604020202020204" pitchFamily="34" charset="0"/>
              </a:rPr>
              <a:t>To explore my dreams and goals</a:t>
            </a:r>
          </a:p>
          <a:p>
            <a:pPr algn="ctr"/>
            <a:r>
              <a:rPr lang="en-US" sz="900" b="1" u="sng" dirty="0">
                <a:latin typeface="Twinkl" panose="02000000000000000000" pitchFamily="2" charset="0"/>
                <a:cs typeface="Arial" panose="020B0604020202020204" pitchFamily="34" charset="0"/>
              </a:rPr>
              <a:t>Healthy Me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900" dirty="0">
                <a:latin typeface="Twinkl" panose="02000000000000000000" pitchFamily="2" charset="0"/>
                <a:cs typeface="Arial" panose="020B0604020202020204" pitchFamily="34" charset="0"/>
              </a:rPr>
              <a:t>To explore how to keep clean and healthy</a:t>
            </a:r>
          </a:p>
        </p:txBody>
      </p:sp>
    </p:spTree>
    <p:extLst>
      <p:ext uri="{BB962C8B-B14F-4D97-AF65-F5344CB8AC3E}">
        <p14:creationId xmlns:p14="http://schemas.microsoft.com/office/powerpoint/2010/main" val="1191660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cb287b26c18915ac7d406d22be421b74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7c168dc17f8c90f9f15366b344fcad70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7EB0B1-8FF2-44CB-8BD8-821C0ECC87AE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  <ds:schemaRef ds:uri="b1e79e3b-b153-448b-a6c0-48f046ee7b3d"/>
    <ds:schemaRef ds:uri="f4f276b2-a2b4-4613-97b0-d775c32964a3"/>
  </ds:schemaRefs>
</ds:datastoreItem>
</file>

<file path=customXml/itemProps2.xml><?xml version="1.0" encoding="utf-8"?>
<ds:datastoreItem xmlns:ds="http://schemas.openxmlformats.org/officeDocument/2006/customXml" ds:itemID="{1623A10C-B4B0-455C-A094-26E1FD1090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CC9746-5205-4F61-9A23-619827373B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f276b2-a2b4-4613-97b0-d775c32964a3"/>
    <ds:schemaRef ds:uri="b1e79e3b-b153-448b-a6c0-48f046ee7b3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779</TotalTime>
  <Words>586</Words>
  <Application>Microsoft Office PowerPoint</Application>
  <PresentationFormat>A4 Paper (210x297 mm)</PresentationFormat>
  <Paragraphs>74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Egerton</dc:creator>
  <cp:lastModifiedBy>Paige Boughton</cp:lastModifiedBy>
  <cp:revision>32</cp:revision>
  <cp:lastPrinted>2019-09-09T15:15:10Z</cp:lastPrinted>
  <dcterms:created xsi:type="dcterms:W3CDTF">2019-08-06T15:05:45Z</dcterms:created>
  <dcterms:modified xsi:type="dcterms:W3CDTF">2026-01-12T15:58:45Z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Order">
    <vt:r8>4450000</vt:r8>
  </property>
  <property fmtid="{D5CDD505-2E9C-101B-9397-08002B2CF9AE}" pid="4" name="MediaServiceImageTags">
    <vt:lpwstr/>
  </property>
</Properties>
</file>