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906000" cy="6858000" type="A4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D41"/>
    <a:srgbClr val="FFD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4"/>
    <p:restoredTop sz="94662"/>
  </p:normalViewPr>
  <p:slideViewPr>
    <p:cSldViewPr snapToGrid="0" snapToObjects="1" showGuides="1">
      <p:cViewPr varScale="1">
        <p:scale>
          <a:sx n="105" d="100"/>
          <a:sy n="105" d="100"/>
        </p:scale>
        <p:origin x="1926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0D341-9949-024D-A8A4-5EE404EED076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1233488"/>
            <a:ext cx="48101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64DB4-E678-0342-A770-72B4BA43D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3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3775" y="1233488"/>
            <a:ext cx="48101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64DB4-E678-0342-A770-72B4BA43D6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51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79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54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554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97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90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3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5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19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68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92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6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f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3AF3C-7C32-0048-880B-A399EA63DAE1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089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4899" y="147360"/>
            <a:ext cx="9624830" cy="6477712"/>
          </a:xfrm>
          <a:prstGeom prst="rect">
            <a:avLst/>
          </a:prstGeom>
          <a:solidFill>
            <a:schemeClr val="accent6">
              <a:lumMod val="20000"/>
              <a:lumOff val="80000"/>
              <a:alpha val="51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3441155" y="2198461"/>
            <a:ext cx="26940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600" dirty="0">
              <a:latin typeface="Congenial Black" panose="020F0502020204030204" pitchFamily="2" charset="0"/>
              <a:ea typeface="Flintstone" charset="0"/>
              <a:cs typeface="Flintstone" charset="0"/>
            </a:endParaRPr>
          </a:p>
          <a:p>
            <a:pPr algn="ctr"/>
            <a:endParaRPr lang="en-US" sz="1600" dirty="0">
              <a:latin typeface="Congenial Black" panose="020F0502020204030204" pitchFamily="2" charset="0"/>
              <a:ea typeface="Flintstone" charset="0"/>
              <a:cs typeface="Flintstone" charset="0"/>
            </a:endParaRPr>
          </a:p>
          <a:p>
            <a:pPr algn="ctr"/>
            <a:r>
              <a:rPr lang="en-US" sz="1600" dirty="0">
                <a:latin typeface="Congenial Black" panose="020F0502020204030204" pitchFamily="2" charset="0"/>
                <a:ea typeface="Flintstone" charset="0"/>
                <a:cs typeface="Flintstone" charset="0"/>
              </a:rPr>
              <a:t>Oak Class</a:t>
            </a:r>
          </a:p>
          <a:p>
            <a:pPr algn="ctr"/>
            <a:r>
              <a:rPr lang="en-US" sz="1600" dirty="0">
                <a:latin typeface="Congenial Black" panose="020F0502020204030204" pitchFamily="2" charset="0"/>
                <a:ea typeface="Flintstone" charset="0"/>
                <a:cs typeface="Flintstone" charset="0"/>
              </a:rPr>
              <a:t>Spring Term</a:t>
            </a:r>
          </a:p>
          <a:p>
            <a:pPr algn="ctr"/>
            <a:endParaRPr lang="en-US" sz="1600" dirty="0">
              <a:latin typeface="Imprint MT Shadow" panose="04020605060303030202" pitchFamily="82" charset="0"/>
              <a:ea typeface="Flintstone" charset="0"/>
              <a:cs typeface="Flintstone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054" y="315248"/>
            <a:ext cx="4312400" cy="18928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English</a:t>
            </a:r>
          </a:p>
          <a:p>
            <a:r>
              <a:rPr lang="en-US" sz="900" u="sng" dirty="0"/>
              <a:t>Writing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use a range of verbs, nouns, prepositions and adjectives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extend sentences by using a wider range of conjunctions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use different sentence structures, for effect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Punctuate direct speech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use a range of adverbs and adverbial phrases to add information to a sentence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edit and improve grammar and content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u="sng" dirty="0"/>
              <a:t>Reading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infer from details stated and implied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retrieve information from a text using skimming and scanning skills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endParaRPr lang="en-US" sz="900" dirty="0">
              <a:cs typeface="Calibri" panose="020F0502020204030204"/>
            </a:endParaRPr>
          </a:p>
          <a:p>
            <a:r>
              <a:rPr lang="en-US" sz="900" b="1" dirty="0"/>
              <a:t>Key texts include: Paradise Sands, Can we save the tiger?</a:t>
            </a:r>
            <a:endParaRPr lang="en-US" sz="900" b="1" i="1" dirty="0">
              <a:cs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20351" y="380982"/>
            <a:ext cx="4364831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 err="1"/>
              <a:t>Maths</a:t>
            </a:r>
            <a:endParaRPr lang="en-US" sz="900" b="1" u="sng" dirty="0"/>
          </a:p>
          <a:p>
            <a:pPr algn="ctr"/>
            <a:endParaRPr lang="en-US" sz="900" u="sng" dirty="0"/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use and understand ratio and proportion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complete scale drawings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understand substitution and formulae in algebra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understand place value within 1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multiply fractions by 10,100 and 1000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divide fractions by 10, 100 and 1000 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find percentages of amounts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understand equivalent fractions, decimals and percentages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find area and perimeter of shapes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find volume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8392" y="2126778"/>
            <a:ext cx="3212643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Science</a:t>
            </a:r>
            <a:endParaRPr lang="en-US" sz="900" b="1" u="sng" dirty="0">
              <a:ea typeface="Calibri"/>
              <a:cs typeface="Calibri"/>
            </a:endParaRPr>
          </a:p>
          <a:p>
            <a:r>
              <a:rPr lang="en-US" sz="900" u="sng" dirty="0">
                <a:ea typeface="Calibri"/>
                <a:cs typeface="Calibri"/>
              </a:rPr>
              <a:t>Light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ea typeface="+mn-lt"/>
                <a:cs typeface="+mn-lt"/>
              </a:rPr>
              <a:t>Understand and explain how light travels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ea typeface="+mn-lt"/>
                <a:cs typeface="+mn-lt"/>
              </a:rPr>
              <a:t>Explore how to change the size of a shadow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ea typeface="+mn-lt"/>
                <a:cs typeface="+mn-lt"/>
              </a:rPr>
              <a:t>Recording data and results of increasing complexity </a:t>
            </a:r>
            <a:endParaRPr lang="en-US" sz="900" dirty="0">
              <a:ea typeface="Calibri" panose="020F0502020204030204"/>
              <a:cs typeface="Calibri" panose="020F0502020204030204"/>
            </a:endParaRPr>
          </a:p>
          <a:p>
            <a:r>
              <a:rPr lang="en-US" sz="900" u="sng" dirty="0"/>
              <a:t>Living things &amp; their habitats </a:t>
            </a:r>
            <a:endParaRPr lang="en-US" sz="900" u="sng" dirty="0">
              <a:ea typeface="Calibri"/>
              <a:cs typeface="Calibri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ea typeface="+mn-lt"/>
                <a:cs typeface="+mn-lt"/>
              </a:rPr>
              <a:t>Give reasons for classifying plants and animals based on specific characteristics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ea typeface="+mn-lt"/>
                <a:cs typeface="+mn-lt"/>
              </a:rPr>
              <a:t>Describe how living things are classified into broad groups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ea typeface="+mn-lt"/>
                <a:cs typeface="+mn-lt"/>
              </a:rPr>
              <a:t>Planning different types of scientific enquiries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92395" y="3680075"/>
            <a:ext cx="309414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Geography</a:t>
            </a:r>
          </a:p>
          <a:p>
            <a:pPr algn="ctr"/>
            <a:r>
              <a:rPr lang="en-US" sz="900" b="1" u="sng" dirty="0"/>
              <a:t>Topic: Why does Population change?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use an atlas to name and locate countries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understand population maps and create a bar chart from this information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understand reasons why population may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Define migration, describing push and pull factors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Suggest an action they can take to fight climate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8793057" y="5089513"/>
            <a:ext cx="117588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P.E</a:t>
            </a:r>
          </a:p>
          <a:p>
            <a:pPr algn="ctr"/>
            <a:endParaRPr lang="en-US" sz="900" b="1" u="sng" dirty="0"/>
          </a:p>
          <a:p>
            <a:pPr algn="ctr"/>
            <a:r>
              <a:rPr lang="en-US" sz="900" dirty="0"/>
              <a:t>Tennis</a:t>
            </a:r>
          </a:p>
          <a:p>
            <a:pPr algn="ctr"/>
            <a:r>
              <a:rPr lang="en-US" sz="900" dirty="0"/>
              <a:t>Football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8392" y="3654294"/>
            <a:ext cx="3212643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Art</a:t>
            </a:r>
          </a:p>
          <a:p>
            <a:pPr algn="ctr"/>
            <a:r>
              <a:rPr lang="en-US" sz="900" b="1" u="sng" dirty="0"/>
              <a:t>Painting and Mixed Art – Artist Study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</a:rPr>
              <a:t>Create expressively in their own personal style and in response to their choice of stimulus, showing the ability to develop artwork independently.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</a:rPr>
              <a:t>Combine materials and techniques appropriate to fit with ideas.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</a:rPr>
              <a:t>Work in a sustained way over several sessions to complete a piece, including working collaboratively on a larger scale and incorporating the formal elements of art.</a:t>
            </a:r>
          </a:p>
          <a:p>
            <a:pPr algn="ctr"/>
            <a:endParaRPr lang="en-US" sz="900" b="1" u="sng" dirty="0"/>
          </a:p>
        </p:txBody>
      </p:sp>
      <p:sp>
        <p:nvSpPr>
          <p:cNvPr id="19" name="TextBox 18"/>
          <p:cNvSpPr txBox="1"/>
          <p:nvPr/>
        </p:nvSpPr>
        <p:spPr>
          <a:xfrm>
            <a:off x="85095" y="5089513"/>
            <a:ext cx="2125756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Design Technology</a:t>
            </a:r>
            <a:endParaRPr lang="en-US" sz="900" b="1" u="sng" dirty="0">
              <a:ea typeface="Calibri"/>
              <a:cs typeface="Calibri"/>
            </a:endParaRPr>
          </a:p>
          <a:p>
            <a:pPr algn="ctr"/>
            <a:r>
              <a:rPr lang="en-US" sz="900" b="1" u="sng" dirty="0"/>
              <a:t>Tapestries</a:t>
            </a:r>
            <a:endParaRPr lang="en-US" dirty="0">
              <a:ea typeface="Calibri"/>
              <a:cs typeface="Calibri"/>
            </a:endParaRPr>
          </a:p>
          <a:p>
            <a:endParaRPr lang="en-US" sz="900" b="1" u="sng" dirty="0">
              <a:ea typeface="Calibri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cs typeface="Arial"/>
              </a:rPr>
              <a:t>Design an innovative, functional product.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a typeface="Calibri"/>
                <a:cs typeface="Arial"/>
              </a:rPr>
              <a:t>Use a wider range of tools and equipment to perform practical tasks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a typeface="Calibri"/>
                <a:cs typeface="Arial"/>
              </a:rPr>
              <a:t>Evaluate ideas and products against own design and consider the views of others to improve their work.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highlight>
                <a:srgbClr val="FFFF00"/>
              </a:highlight>
              <a:latin typeface="Arial"/>
              <a:ea typeface="Calibri"/>
              <a:cs typeface="Arial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highlight>
                <a:srgbClr val="FFFF00"/>
              </a:highlight>
              <a:ea typeface="Calibri"/>
              <a:cs typeface="Calibri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73216" y="2315465"/>
            <a:ext cx="340319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Religious Education</a:t>
            </a:r>
          </a:p>
          <a:p>
            <a:pPr algn="l" rtl="0" fontAlgn="base"/>
            <a:r>
              <a:rPr lang="en-GB" sz="9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Christianity </a:t>
            </a:r>
          </a:p>
          <a:p>
            <a:pPr algn="l" rtl="0" fontAlgn="base"/>
            <a:r>
              <a:rPr lang="en-GB" sz="900" i="0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What matters most to Humanists and Christians?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identify Christian and Humanist beliefs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compare what it’s like to be a Humanist and a Christian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make clear connections between Christian and Humanist ideas about being good and how people live.</a:t>
            </a:r>
          </a:p>
          <a:p>
            <a:endParaRPr lang="en-US" sz="900" dirty="0"/>
          </a:p>
          <a:p>
            <a:pPr lvl="0"/>
            <a:r>
              <a:rPr lang="en-GB" sz="900" u="sng" dirty="0"/>
              <a:t>Salvation</a:t>
            </a:r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ea typeface="Times New Roman" panose="02020603050405020304" pitchFamily="18" charset="0"/>
              </a:rPr>
              <a:t>To share the key piece of evidence, a series of witness statements in Luke’s Gospel.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ea typeface="Times New Roman" panose="02020603050405020304" pitchFamily="18" charset="0"/>
              </a:rPr>
              <a:t>To Understand why Christians believe in the resurrection.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effectLst/>
                <a:ea typeface="Times New Roman" panose="02020603050405020304" pitchFamily="18" charset="0"/>
              </a:rPr>
              <a:t>To understand why Easter Sunday is seen by Christians as a day of hope.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900" u="sng" dirty="0"/>
          </a:p>
        </p:txBody>
      </p:sp>
      <p:sp>
        <p:nvSpPr>
          <p:cNvPr id="21" name="TextBox 20"/>
          <p:cNvSpPr txBox="1"/>
          <p:nvPr/>
        </p:nvSpPr>
        <p:spPr>
          <a:xfrm>
            <a:off x="2103705" y="5015331"/>
            <a:ext cx="1713544" cy="183325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" b="1" u="sng" dirty="0"/>
              <a:t>French</a:t>
            </a:r>
            <a:endParaRPr lang="en-US" sz="800" b="1" u="sng" dirty="0">
              <a:ea typeface="Calibri"/>
              <a:cs typeface="Calibri"/>
            </a:endParaRPr>
          </a:p>
          <a:p>
            <a:pPr algn="ctr"/>
            <a:r>
              <a:rPr lang="en-US" sz="800" b="1" u="sng" dirty="0">
                <a:ea typeface="Calibri"/>
                <a:cs typeface="Calibri"/>
              </a:rPr>
              <a:t>Le week-end</a:t>
            </a:r>
          </a:p>
          <a:p>
            <a:pPr algn="ctr"/>
            <a:endParaRPr lang="en-US" sz="800" b="1" u="sng" dirty="0">
              <a:ea typeface="Calibri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a typeface="+mn-lt"/>
                <a:cs typeface="+mn-lt"/>
              </a:rPr>
              <a:t>Ask/tell  the time in French. 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a typeface="+mn-lt"/>
                <a:cs typeface="+mn-lt"/>
              </a:rPr>
              <a:t>Learn how to say what they do at the weekend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a typeface="+mn-lt"/>
                <a:cs typeface="+mn-lt"/>
              </a:rPr>
              <a:t> Learn to integrate connectives into their work.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ea typeface="+mn-lt"/>
                <a:cs typeface="+mn-lt"/>
              </a:rPr>
              <a:t>Present an account of what they do and at what time at the weekend</a:t>
            </a:r>
            <a:endParaRPr lang="en-US" sz="900" dirty="0">
              <a:ea typeface="Calibri"/>
              <a:cs typeface="Calibri"/>
            </a:endParaRPr>
          </a:p>
          <a:p>
            <a:pPr algn="ctr"/>
            <a:endParaRPr lang="en-US" sz="900" b="1" u="sng" dirty="0"/>
          </a:p>
          <a:p>
            <a:pPr algn="ctr"/>
            <a:endParaRPr lang="en-US" sz="813" b="1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3707255" y="5068767"/>
            <a:ext cx="1606398" cy="13388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Music</a:t>
            </a:r>
          </a:p>
          <a:p>
            <a:pPr algn="ctr"/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Exploring and using skills using the Glockenspiel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Play and </a:t>
            </a:r>
            <a:r>
              <a:rPr lang="en-US" sz="900" dirty="0" err="1"/>
              <a:t>memorise</a:t>
            </a:r>
            <a:r>
              <a:rPr lang="en-US" sz="900" dirty="0"/>
              <a:t> a tune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Improvise and compose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Play instrumental parts of a song by ear</a:t>
            </a:r>
          </a:p>
          <a:p>
            <a:pPr algn="ctr"/>
            <a:endParaRPr lang="en-US" sz="900" b="1" u="sng" dirty="0"/>
          </a:p>
        </p:txBody>
      </p:sp>
      <p:sp>
        <p:nvSpPr>
          <p:cNvPr id="23" name="TextBox 22"/>
          <p:cNvSpPr txBox="1"/>
          <p:nvPr/>
        </p:nvSpPr>
        <p:spPr>
          <a:xfrm>
            <a:off x="5187972" y="5086342"/>
            <a:ext cx="20893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Computing</a:t>
            </a:r>
          </a:p>
          <a:p>
            <a:r>
              <a:rPr lang="en-US" sz="900" u="sng" dirty="0"/>
              <a:t>CAD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identify the use of CAD (design, make and evaluate) </a:t>
            </a:r>
          </a:p>
          <a:p>
            <a:r>
              <a:rPr lang="en-US" sz="900" u="sng" dirty="0"/>
              <a:t>Graphing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create a range of graphs using graphing software (bar, line, pie)</a:t>
            </a:r>
          </a:p>
          <a:p>
            <a:r>
              <a:rPr lang="en-US" sz="900" u="sng" dirty="0"/>
              <a:t>Spreadsheets</a:t>
            </a:r>
            <a:endParaRPr lang="en-US" sz="9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use spreadsheets to record, calculate and gathering information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68312" y="5004493"/>
            <a:ext cx="2125756" cy="161582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fontAlgn="base"/>
            <a:r>
              <a:rPr lang="en-US" sz="900" b="1" u="sng" dirty="0"/>
              <a:t>PSHE</a:t>
            </a:r>
            <a:r>
              <a:rPr lang="en-US" sz="900" u="sng" dirty="0"/>
              <a:t>​</a:t>
            </a:r>
          </a:p>
          <a:p>
            <a:pPr algn="ctr" fontAlgn="base"/>
            <a:r>
              <a:rPr lang="en-US" sz="900" b="1" dirty="0"/>
              <a:t>Dreams &amp; Goals &amp; Healthy Me</a:t>
            </a:r>
            <a:r>
              <a:rPr lang="en-US" sz="900" dirty="0"/>
              <a:t>​</a:t>
            </a:r>
          </a:p>
          <a:p>
            <a:pPr fontAlgn="base"/>
            <a:r>
              <a:rPr lang="en-US" sz="900" dirty="0"/>
              <a:t>​</a:t>
            </a:r>
          </a:p>
          <a:p>
            <a:pPr fontAlgn="base"/>
            <a:r>
              <a:rPr lang="en-US" sz="900" dirty="0"/>
              <a:t>Setting realistic goals​</a:t>
            </a:r>
          </a:p>
          <a:p>
            <a:pPr fontAlgn="base"/>
            <a:r>
              <a:rPr lang="en-US" sz="900" dirty="0"/>
              <a:t>Identifying world issues and how to make things better​</a:t>
            </a:r>
          </a:p>
          <a:p>
            <a:pPr fontAlgn="base"/>
            <a:r>
              <a:rPr lang="en-US" sz="900" dirty="0"/>
              <a:t>Know what others like about me and being able to give compliments to others​</a:t>
            </a:r>
          </a:p>
          <a:p>
            <a:pPr fontAlgn="base"/>
            <a:r>
              <a:rPr lang="en-US" sz="900" dirty="0"/>
              <a:t>Taking responsibility for health and wellbeing including the effects of drugs​</a:t>
            </a:r>
          </a:p>
          <a:p>
            <a:pPr fontAlgn="base"/>
            <a:r>
              <a:rPr lang="en-US" sz="900" dirty="0"/>
              <a:t>Know about gangs &amp; understand risks</a:t>
            </a:r>
          </a:p>
        </p:txBody>
      </p:sp>
      <p:pic>
        <p:nvPicPr>
          <p:cNvPr id="1028" name="Picture 4" descr="Paradise Sands">
            <a:extLst>
              <a:ext uri="{FF2B5EF4-FFF2-40B4-BE49-F238E27FC236}">
                <a16:creationId xmlns:a16="http://schemas.microsoft.com/office/drawing/2014/main" id="{A4215EA0-A97F-4220-13A2-75ABFBC57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421" y="2470861"/>
            <a:ext cx="1046871" cy="88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n We Save the Tiger?">
            <a:extLst>
              <a:ext uri="{FF2B5EF4-FFF2-40B4-BE49-F238E27FC236}">
                <a16:creationId xmlns:a16="http://schemas.microsoft.com/office/drawing/2014/main" id="{C9BC7AD0-80A6-DAD0-1FD9-5BE4B8107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448" y="2441200"/>
            <a:ext cx="840407" cy="101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660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6" ma:contentTypeDescription="Create a new document." ma:contentTypeScope="" ma:versionID="aca66538f0e6634d4d34562c6c242855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0a89c97c3c1eec45946847067f6210ca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7EB0B1-8FF2-44CB-8BD8-821C0ECC87AE}">
  <ds:schemaRefs>
    <ds:schemaRef ds:uri="http://schemas.microsoft.com/office/2006/metadata/properties"/>
    <ds:schemaRef ds:uri="http://schemas.microsoft.com/office/infopath/2007/PartnerControls"/>
    <ds:schemaRef ds:uri="b1e79e3b-b153-448b-a6c0-48f046ee7b3d"/>
    <ds:schemaRef ds:uri="f4f276b2-a2b4-4613-97b0-d775c32964a3"/>
  </ds:schemaRefs>
</ds:datastoreItem>
</file>

<file path=customXml/itemProps2.xml><?xml version="1.0" encoding="utf-8"?>
<ds:datastoreItem xmlns:ds="http://schemas.openxmlformats.org/officeDocument/2006/customXml" ds:itemID="{5DC4DC7B-EBD5-44C5-9891-619A9A22B9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f276b2-a2b4-4613-97b0-d775c32964a3"/>
    <ds:schemaRef ds:uri="b1e79e3b-b153-448b-a6c0-48f046ee7b3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23A10C-B4B0-455C-A094-26E1FD1090A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613</TotalTime>
  <Words>638</Words>
  <Application>Microsoft Office PowerPoint</Application>
  <PresentationFormat>A4 Paper (210x297 mm)</PresentationFormat>
  <Paragraphs>100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Congenial Black</vt:lpstr>
      <vt:lpstr>Imprint MT Shadow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Egerton</dc:creator>
  <cp:lastModifiedBy>Claire Pulham</cp:lastModifiedBy>
  <cp:revision>274</cp:revision>
  <cp:lastPrinted>2019-09-09T15:15:10Z</cp:lastPrinted>
  <dcterms:created xsi:type="dcterms:W3CDTF">2019-08-06T15:05:45Z</dcterms:created>
  <dcterms:modified xsi:type="dcterms:W3CDTF">2026-01-22T09:51:47Z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Order">
    <vt:r8>4450000</vt:r8>
  </property>
  <property fmtid="{D5CDD505-2E9C-101B-9397-08002B2CF9AE}" pid="4" name="MediaServiceImageTags">
    <vt:lpwstr/>
  </property>
</Properties>
</file>