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FF7D41"/>
    <a:srgbClr val="FFD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4"/>
    <p:restoredTop sz="94662"/>
  </p:normalViewPr>
  <p:slideViewPr>
    <p:cSldViewPr snapToGrid="0" snapToObjects="1" showGuides="1">
      <p:cViewPr>
        <p:scale>
          <a:sx n="68" d="100"/>
          <a:sy n="68" d="100"/>
        </p:scale>
        <p:origin x="1328" y="-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fiya Gezer" userId="26a3e4d9-c1ff-45c9-8919-9ad99f173444" providerId="ADAL" clId="{04F8BA14-0FB7-470A-AE1C-959A2A6A085F}"/>
    <pc:docChg chg="modSld">
      <pc:chgData name="Sofiya Gezer" userId="26a3e4d9-c1ff-45c9-8919-9ad99f173444" providerId="ADAL" clId="{04F8BA14-0FB7-470A-AE1C-959A2A6A085F}" dt="2024-12-19T09:50:15.790" v="306" actId="20577"/>
      <pc:docMkLst>
        <pc:docMk/>
      </pc:docMkLst>
      <pc:sldChg chg="modSp mod">
        <pc:chgData name="Sofiya Gezer" userId="26a3e4d9-c1ff-45c9-8919-9ad99f173444" providerId="ADAL" clId="{04F8BA14-0FB7-470A-AE1C-959A2A6A085F}" dt="2024-12-19T09:50:15.790" v="306" actId="20577"/>
        <pc:sldMkLst>
          <pc:docMk/>
          <pc:sldMk cId="1191660704" sldId="256"/>
        </pc:sldMkLst>
        <pc:spChg chg="mod">
          <ac:chgData name="Sofiya Gezer" userId="26a3e4d9-c1ff-45c9-8919-9ad99f173444" providerId="ADAL" clId="{04F8BA14-0FB7-470A-AE1C-959A2A6A085F}" dt="2024-12-19T09:50:15.790" v="306" actId="20577"/>
          <ac:spMkLst>
            <pc:docMk/>
            <pc:sldMk cId="1191660704" sldId="256"/>
            <ac:spMk id="10" creationId="{00000000-0000-0000-0000-000000000000}"/>
          </ac:spMkLst>
        </pc:spChg>
        <pc:spChg chg="mod">
          <ac:chgData name="Sofiya Gezer" userId="26a3e4d9-c1ff-45c9-8919-9ad99f173444" providerId="ADAL" clId="{04F8BA14-0FB7-470A-AE1C-959A2A6A085F}" dt="2024-12-19T09:46:44.494" v="187" actId="20577"/>
          <ac:spMkLst>
            <pc:docMk/>
            <pc:sldMk cId="1191660704" sldId="256"/>
            <ac:spMk id="11" creationId="{00000000-0000-0000-0000-000000000000}"/>
          </ac:spMkLst>
        </pc:spChg>
        <pc:spChg chg="mod">
          <ac:chgData name="Sofiya Gezer" userId="26a3e4d9-c1ff-45c9-8919-9ad99f173444" providerId="ADAL" clId="{04F8BA14-0FB7-470A-AE1C-959A2A6A085F}" dt="2024-12-19T09:43:01.437" v="49" actId="2711"/>
          <ac:spMkLst>
            <pc:docMk/>
            <pc:sldMk cId="1191660704" sldId="256"/>
            <ac:spMk id="13" creationId="{00000000-0000-0000-0000-000000000000}"/>
          </ac:spMkLst>
        </pc:spChg>
        <pc:spChg chg="mod">
          <ac:chgData name="Sofiya Gezer" userId="26a3e4d9-c1ff-45c9-8919-9ad99f173444" providerId="ADAL" clId="{04F8BA14-0FB7-470A-AE1C-959A2A6A085F}" dt="2024-12-19T09:45:34.340" v="147" actId="5793"/>
          <ac:spMkLst>
            <pc:docMk/>
            <pc:sldMk cId="1191660704" sldId="256"/>
            <ac:spMk id="1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0D341-9949-024D-A8A4-5EE404EED076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1233488"/>
            <a:ext cx="48101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64DB4-E678-0342-A770-72B4BA43D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3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1233488"/>
            <a:ext cx="4810125" cy="3332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64DB4-E678-0342-A770-72B4BA43D6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1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9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9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68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5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5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7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9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3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19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3AF3C-7C32-0048-880B-A399EA63DAE1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8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cient Roman Wallpapers - Top Free Ancient Roman Backgrounds -  WallpaperAccess">
            <a:extLst>
              <a:ext uri="{FF2B5EF4-FFF2-40B4-BE49-F238E27FC236}">
                <a16:creationId xmlns:a16="http://schemas.microsoft.com/office/drawing/2014/main" id="{569542F9-DCC6-42F9-A3D8-A2491690F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38392" y="190144"/>
            <a:ext cx="9624830" cy="6477712"/>
          </a:xfrm>
          <a:prstGeom prst="rect">
            <a:avLst/>
          </a:prstGeom>
          <a:solidFill>
            <a:srgbClr val="FFF2CC">
              <a:alpha val="69804"/>
            </a:srgb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63" dirty="0"/>
          </a:p>
        </p:txBody>
      </p:sp>
      <p:sp>
        <p:nvSpPr>
          <p:cNvPr id="8" name="TextBox 7"/>
          <p:cNvSpPr txBox="1"/>
          <p:nvPr/>
        </p:nvSpPr>
        <p:spPr>
          <a:xfrm>
            <a:off x="3554965" y="2273546"/>
            <a:ext cx="2694062" cy="642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63" dirty="0">
                <a:latin typeface="Showcard Gothic" panose="04020904020102020604" pitchFamily="82" charset="0"/>
                <a:ea typeface="Flintstone" charset="0"/>
                <a:cs typeface="Flintstone" charset="0"/>
              </a:rPr>
              <a:t>The Romans</a:t>
            </a:r>
          </a:p>
          <a:p>
            <a:pPr algn="ctr"/>
            <a:r>
              <a:rPr lang="en-US" sz="1056" dirty="0">
                <a:latin typeface="Showcard Gothic" panose="04020904020102020604" pitchFamily="82" charset="0"/>
                <a:ea typeface="Flintstone" charset="0"/>
                <a:cs typeface="Flintstone" charset="0"/>
              </a:rPr>
              <a:t>REDWOOD - Year 3</a:t>
            </a:r>
          </a:p>
          <a:p>
            <a:pPr algn="ctr"/>
            <a:r>
              <a:rPr lang="en-US" sz="1056" dirty="0">
                <a:latin typeface="Showcard Gothic" panose="04020904020102020604" pitchFamily="82" charset="0"/>
                <a:ea typeface="Flintstone" charset="0"/>
                <a:cs typeface="Flintstone" charset="0"/>
              </a:rPr>
              <a:t>Spring TERM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8054" y="210492"/>
            <a:ext cx="43124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English</a:t>
            </a:r>
          </a:p>
          <a:p>
            <a:r>
              <a:rPr lang="en-US" sz="900" u="sng" dirty="0">
                <a:latin typeface="Arial" panose="020B0604020202020204" pitchFamily="34" charset="0"/>
                <a:cs typeface="Arial" panose="020B0604020202020204" pitchFamily="34" charset="0"/>
              </a:rPr>
              <a:t>Writing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To write sentences correctly using a capital letter and with appropriate punctuation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 To show awareness of verbs, nouns, prepositions and adjectives 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To extend sentences by using a wider range of conjunctions.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 To start a new line for dialogue for a new speaker.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Begin to use inverted commas to punctuate direct speech.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To use a range of adverbs and adverbial phrases to add information to a sentence.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 To use the diagonal and horizontal strokes that are needed to join letters.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 To change sentence structures to interest the reader</a:t>
            </a:r>
          </a:p>
          <a:p>
            <a:r>
              <a:rPr lang="en-US" sz="900" u="sng" dirty="0"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</a:p>
          <a:p>
            <a:pPr marL="232172" indent="-232172">
              <a:buFont typeface="Arial" charset="0"/>
              <a:buChar char="•"/>
            </a:pPr>
            <a:r>
              <a:rPr lang="en-GB" sz="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retrieve and record information from a text</a:t>
            </a:r>
          </a:p>
          <a:p>
            <a:pPr marL="232172" indent="-232172">
              <a:buFont typeface="Arial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Can infer meaning from a characters actions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32172" indent="-232172">
              <a:buFont typeface="Arial" charset="0"/>
              <a:buChar char="•"/>
            </a:pPr>
            <a:endParaRPr lang="en-US" sz="900" dirty="0"/>
          </a:p>
          <a:p>
            <a:r>
              <a:rPr lang="en-US" sz="900" b="1" dirty="0"/>
              <a:t>Key texts include: </a:t>
            </a:r>
            <a:r>
              <a:rPr lang="en-US" sz="900" b="1" i="1" dirty="0"/>
              <a:t>Escape from </a:t>
            </a:r>
            <a:r>
              <a:rPr lang="en-US" sz="900" b="1" i="1" dirty="0" err="1"/>
              <a:t>Pompeii,The</a:t>
            </a:r>
            <a:r>
              <a:rPr lang="en-US" sz="900" b="1" i="1" dirty="0"/>
              <a:t> Pied Piper of Hamlin, Small </a:t>
            </a:r>
            <a:r>
              <a:rPr lang="en-US" sz="900" b="1" i="1"/>
              <a:t>in the city.</a:t>
            </a:r>
            <a:endParaRPr lang="en-US" sz="9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059979" y="190576"/>
            <a:ext cx="43648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 err="1"/>
              <a:t>Maths</a:t>
            </a:r>
            <a:endParaRPr lang="en-US" sz="900" b="1" u="sng" dirty="0"/>
          </a:p>
          <a:p>
            <a:pPr algn="ctr"/>
            <a:endParaRPr lang="en-US" sz="900" u="sng" dirty="0"/>
          </a:p>
          <a:p>
            <a:pPr marL="139303" indent="-139303">
              <a:buFont typeface="Arial" charset="0"/>
              <a:buChar char="•"/>
            </a:pPr>
            <a:r>
              <a:rPr lang="en-GB" sz="900" dirty="0"/>
              <a:t> To measure in mm and cm.</a:t>
            </a:r>
          </a:p>
          <a:p>
            <a:pPr marL="139303" indent="-139303">
              <a:buFont typeface="Arial" charset="0"/>
              <a:buChar char="•"/>
            </a:pPr>
            <a:r>
              <a:rPr lang="en-GB" sz="900" dirty="0"/>
              <a:t>To understand equivalent lengths.</a:t>
            </a:r>
          </a:p>
          <a:p>
            <a:pPr marL="139303" indent="-139303">
              <a:buFont typeface="Arial" charset="0"/>
              <a:buChar char="•"/>
            </a:pPr>
            <a:r>
              <a:rPr lang="en-GB" sz="900" dirty="0"/>
              <a:t> To work out perimeter of shapes.</a:t>
            </a:r>
          </a:p>
          <a:p>
            <a:pPr marL="139303" indent="-139303">
              <a:buFont typeface="Arial" charset="0"/>
              <a:buChar char="•"/>
            </a:pPr>
            <a:r>
              <a:rPr lang="en-GB" sz="900" dirty="0"/>
              <a:t> To compare and order fractions.</a:t>
            </a:r>
          </a:p>
          <a:p>
            <a:pPr marL="139303" indent="-139303">
              <a:buFont typeface="Arial" charset="0"/>
              <a:buChar char="•"/>
            </a:pPr>
            <a:r>
              <a:rPr lang="en-GB" sz="900" dirty="0"/>
              <a:t> To place fractions on a number line.</a:t>
            </a:r>
          </a:p>
          <a:p>
            <a:pPr marL="139303" indent="-139303">
              <a:buFont typeface="Arial" charset="0"/>
              <a:buChar char="•"/>
            </a:pPr>
            <a:r>
              <a:rPr lang="en-GB" sz="900" dirty="0"/>
              <a:t> To measure mass in g and kg.</a:t>
            </a:r>
          </a:p>
          <a:p>
            <a:pPr marL="139303" indent="-139303">
              <a:buFont typeface="Arial" charset="0"/>
              <a:buChar char="•"/>
            </a:pPr>
            <a:r>
              <a:rPr lang="en-GB" sz="900" dirty="0"/>
              <a:t>To understand equivalent mass.</a:t>
            </a:r>
          </a:p>
          <a:p>
            <a:pPr marL="139303" indent="-139303">
              <a:buFont typeface="Arial" charset="0"/>
              <a:buChar char="•"/>
            </a:pPr>
            <a:r>
              <a:rPr lang="en-GB" sz="900" dirty="0"/>
              <a:t>To compare capacity and volume.</a:t>
            </a:r>
          </a:p>
          <a:p>
            <a:pPr marL="139303" indent="-139303">
              <a:buFont typeface="Arial" charset="0"/>
              <a:buChar char="•"/>
            </a:pPr>
            <a:r>
              <a:rPr lang="en-GB" sz="900" dirty="0"/>
              <a:t> To continue to increase our pace in recall of our 2, 3, 4, 8, 10 and 11 times tables</a:t>
            </a:r>
            <a:endParaRPr lang="en-US" sz="900" dirty="0"/>
          </a:p>
        </p:txBody>
      </p:sp>
      <p:sp>
        <p:nvSpPr>
          <p:cNvPr id="12" name="TextBox 11"/>
          <p:cNvSpPr txBox="1"/>
          <p:nvPr/>
        </p:nvSpPr>
        <p:spPr>
          <a:xfrm>
            <a:off x="122234" y="2441200"/>
            <a:ext cx="32126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Science</a:t>
            </a:r>
          </a:p>
          <a:p>
            <a:r>
              <a:rPr lang="en-US" sz="900" u="sng" dirty="0"/>
              <a:t>Scientific </a:t>
            </a:r>
            <a:r>
              <a:rPr lang="en-US" sz="900" u="sng" dirty="0" err="1"/>
              <a:t>Enqury</a:t>
            </a:r>
            <a:r>
              <a:rPr lang="en-US" sz="900" u="sng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proxima-soft"/>
              </a:rPr>
              <a:t>S</a:t>
            </a:r>
            <a:r>
              <a:rPr lang="en-GB" sz="900" b="0" i="0" dirty="0">
                <a:effectLst/>
                <a:latin typeface="proxima-soft"/>
              </a:rPr>
              <a:t>et up simple practical enquiries, comparative and fair tests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proxima-soft"/>
              </a:rPr>
              <a:t>M</a:t>
            </a:r>
            <a:r>
              <a:rPr lang="en-GB" sz="900" b="0" i="0" dirty="0">
                <a:effectLst/>
                <a:latin typeface="proxima-soft"/>
              </a:rPr>
              <a:t>ake systematic and careful observations and, where appropriate, take accurate measurements using standard units</a:t>
            </a:r>
            <a:endParaRPr lang="en-US" sz="900" dirty="0"/>
          </a:p>
          <a:p>
            <a:r>
              <a:rPr lang="en-US" sz="900" u="sng" dirty="0"/>
              <a:t>Plants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proxima-soft"/>
              </a:rPr>
              <a:t>I</a:t>
            </a:r>
            <a:r>
              <a:rPr lang="en-GB" sz="900" i="0" dirty="0">
                <a:effectLst/>
                <a:latin typeface="proxima-soft"/>
              </a:rPr>
              <a:t>dentify and describe the functions of different parts of flowering plants</a:t>
            </a:r>
            <a:endParaRPr lang="en-US" sz="900" i="0" u="sng" dirty="0">
              <a:effectLst/>
              <a:latin typeface="proxima-sof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i="0" dirty="0">
                <a:effectLst/>
                <a:latin typeface="proxima-soft"/>
              </a:rPr>
              <a:t>Explore the requirements of plants for life and growth </a:t>
            </a:r>
            <a:endParaRPr lang="en-US" sz="900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6529004" y="1998357"/>
            <a:ext cx="309414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History</a:t>
            </a:r>
          </a:p>
          <a:p>
            <a:pPr algn="ctr"/>
            <a:r>
              <a:rPr lang="en-US" sz="900" b="1" u="sng" dirty="0"/>
              <a:t>The Romans</a:t>
            </a:r>
          </a:p>
          <a:p>
            <a:pPr algn="ctr"/>
            <a:endParaRPr lang="en-US" sz="900" u="sng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</a:rPr>
              <a:t>Explain the meaning of the words ’empire’, ‘invasion’ and ‘settlement’.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</a:rPr>
              <a:t>Analyse the different reasons for the Roman invasion of Britain.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</a:rPr>
              <a:t>Explain how the Celts responded to the Roman invasion.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</a:rPr>
              <a:t>Explain how the Roman army’s structure, discipline and equipment made it so successful.</a:t>
            </a:r>
          </a:p>
          <a:p>
            <a:pPr marL="139303" indent="-139303">
              <a:buFont typeface="Arial" charset="0"/>
              <a:buChar char="•"/>
            </a:pPr>
            <a:endParaRPr lang="en-US" sz="900" dirty="0"/>
          </a:p>
        </p:txBody>
      </p:sp>
      <p:sp>
        <p:nvSpPr>
          <p:cNvPr id="15" name="TextBox 14"/>
          <p:cNvSpPr txBox="1"/>
          <p:nvPr/>
        </p:nvSpPr>
        <p:spPr>
          <a:xfrm>
            <a:off x="6529004" y="3516312"/>
            <a:ext cx="30941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Geography</a:t>
            </a:r>
          </a:p>
          <a:p>
            <a:pPr algn="ctr"/>
            <a:r>
              <a:rPr lang="en-US" sz="900" b="1" u="sng" dirty="0"/>
              <a:t>Topic: Why do people live near volcanoes.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Describe a tectonic plate and know that mountains occur along plate boundaries.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Name three ways in which volcanoes can be classified.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Explain a mix of negative and positive consequences of living near a volcano.</a:t>
            </a:r>
          </a:p>
          <a:p>
            <a:endParaRPr lang="en-US" sz="900" b="1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7865370" y="5097134"/>
            <a:ext cx="1951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P.E</a:t>
            </a:r>
          </a:p>
          <a:p>
            <a:pPr algn="ctr"/>
            <a:endParaRPr lang="en-US" sz="900" b="1" u="sng" dirty="0"/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Basketball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Gymnastics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Tennis 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Dance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8392" y="3935298"/>
            <a:ext cx="321264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Art</a:t>
            </a:r>
          </a:p>
          <a:p>
            <a:pPr algn="ctr"/>
            <a:r>
              <a:rPr lang="en-US" sz="900" b="1" u="sng" dirty="0"/>
              <a:t>Growing Artists</a:t>
            </a:r>
          </a:p>
          <a:p>
            <a:pPr algn="ctr"/>
            <a:endParaRPr lang="en-US" sz="900" b="1" u="sng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 Use simple shapes to form the basis of a detailed drawing.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 Use shading to demonstrate a sense of light and dark in their work.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blend tones smoothly.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95" y="5089513"/>
            <a:ext cx="202506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Design Technology</a:t>
            </a:r>
          </a:p>
          <a:p>
            <a:pPr algn="ctr"/>
            <a:r>
              <a:rPr lang="en-US" sz="900" b="1" u="sng" dirty="0"/>
              <a:t>Mini Green House</a:t>
            </a:r>
          </a:p>
          <a:p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explore greenhouses.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investigate what materials to use.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 To evaluate a finished product.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2947695"/>
            <a:ext cx="34031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Religious Education</a:t>
            </a:r>
          </a:p>
          <a:p>
            <a:pPr lvl="0"/>
            <a:r>
              <a:rPr lang="en-GB" sz="900" u="sng" dirty="0"/>
              <a:t>Sikhism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To understand the key beliefs of Sikhism 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 To explore the teachings of the ten Gurus.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To know what Gurdwaras are, what their features are and compare them with a Church. </a:t>
            </a:r>
            <a:endParaRPr lang="en-US" sz="900" dirty="0"/>
          </a:p>
          <a:p>
            <a:endParaRPr lang="en-US" sz="900" b="1" u="sng" dirty="0"/>
          </a:p>
          <a:p>
            <a:pPr lvl="0"/>
            <a:r>
              <a:rPr lang="en-GB" sz="900" u="sng" dirty="0"/>
              <a:t>Salvation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To understand the events of Palm Sunday, Good Friday and Easter Sunday 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To write diary entries to show our knowledge.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To create a triptych reflecting Holy Week.</a:t>
            </a:r>
            <a:endParaRPr lang="en-US" sz="900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1963691" y="5073647"/>
            <a:ext cx="1507799" cy="1740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French</a:t>
            </a:r>
          </a:p>
          <a:p>
            <a:pPr algn="ctr"/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 </a:t>
            </a:r>
            <a:r>
              <a:rPr lang="en-GB" sz="900" dirty="0"/>
              <a:t>Recognise, recall and remember the 4 seasons in French.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Say which season is their favourite in French and attempt to say why using the conjunctions ‘et’ and ‘car’.</a:t>
            </a:r>
            <a:endParaRPr lang="en-US" sz="900" dirty="0"/>
          </a:p>
          <a:p>
            <a:pPr algn="ctr"/>
            <a:endParaRPr lang="en-US" sz="900" b="1" u="sng" dirty="0"/>
          </a:p>
          <a:p>
            <a:pPr algn="ctr"/>
            <a:endParaRPr lang="en-US" sz="813" b="1" u="sng" dirty="0"/>
          </a:p>
        </p:txBody>
      </p:sp>
      <p:sp>
        <p:nvSpPr>
          <p:cNvPr id="22" name="TextBox 21"/>
          <p:cNvSpPr txBox="1"/>
          <p:nvPr/>
        </p:nvSpPr>
        <p:spPr>
          <a:xfrm>
            <a:off x="3407143" y="5089950"/>
            <a:ext cx="160639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Music</a:t>
            </a:r>
          </a:p>
          <a:p>
            <a:pPr algn="ctr"/>
            <a:endParaRPr lang="en-US" sz="900" b="1" u="sng" dirty="0"/>
          </a:p>
          <a:p>
            <a:r>
              <a:rPr lang="en-US" sz="900" u="sng" dirty="0"/>
              <a:t>Ukulele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play notes on the beat.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be intime with music.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91418" y="5092656"/>
            <a:ext cx="1713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Computing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Spreadsheets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Graphing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Email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70312" y="5077820"/>
            <a:ext cx="1064911" cy="1390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PSHE</a:t>
            </a:r>
          </a:p>
          <a:p>
            <a:pPr algn="ctr"/>
            <a:r>
              <a:rPr lang="en-US" sz="900" b="1" u="sng" dirty="0"/>
              <a:t>Thinking Me</a:t>
            </a:r>
          </a:p>
          <a:p>
            <a:pPr algn="ctr"/>
            <a:endParaRPr lang="en-US" sz="900" b="1" u="sng" dirty="0"/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Concentration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Problem-solving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Curiosity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Decision-making</a:t>
            </a:r>
            <a:endParaRPr lang="en-GB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66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e79e3b-b153-448b-a6c0-48f046ee7b3d">
      <Terms xmlns="http://schemas.microsoft.com/office/infopath/2007/PartnerControls"/>
    </lcf76f155ced4ddcb4097134ff3c332f>
    <TaxCatchAll xmlns="f4f276b2-a2b4-4613-97b0-d775c32964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8AB09586C9484FBB41C5EF2BB8C890" ma:contentTypeVersion="18" ma:contentTypeDescription="Create a new document." ma:contentTypeScope="" ma:versionID="28706469f0ede85bda8e089539f5eb23">
  <xsd:schema xmlns:xsd="http://www.w3.org/2001/XMLSchema" xmlns:xs="http://www.w3.org/2001/XMLSchema" xmlns:p="http://schemas.microsoft.com/office/2006/metadata/properties" xmlns:ns2="f4f276b2-a2b4-4613-97b0-d775c32964a3" xmlns:ns3="b1e79e3b-b153-448b-a6c0-48f046ee7b3d" targetNamespace="http://schemas.microsoft.com/office/2006/metadata/properties" ma:root="true" ma:fieldsID="453db454cdfb302837c9fad91c31c50a" ns2:_="" ns3:_="">
    <xsd:import namespace="f4f276b2-a2b4-4613-97b0-d775c32964a3"/>
    <xsd:import namespace="b1e79e3b-b153-448b-a6c0-48f046ee7b3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276b2-a2b4-4613-97b0-d775c32964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194a2c4-50fb-4084-888e-9c95c1025f64}" ma:internalName="TaxCatchAll" ma:showField="CatchAllData" ma:web="f4f276b2-a2b4-4613-97b0-d775c32964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79e3b-b153-448b-a6c0-48f046ee7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44d6e48-9945-49c4-9b20-26062be4b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7EB0B1-8FF2-44CB-8BD8-821C0ECC87AE}">
  <ds:schemaRefs>
    <ds:schemaRef ds:uri="http://schemas.microsoft.com/office/2006/metadata/properties"/>
    <ds:schemaRef ds:uri="http://schemas.microsoft.com/office/infopath/2007/PartnerControls"/>
    <ds:schemaRef ds:uri="b1e79e3b-b153-448b-a6c0-48f046ee7b3d"/>
    <ds:schemaRef ds:uri="f4f276b2-a2b4-4613-97b0-d775c32964a3"/>
  </ds:schemaRefs>
</ds:datastoreItem>
</file>

<file path=customXml/itemProps2.xml><?xml version="1.0" encoding="utf-8"?>
<ds:datastoreItem xmlns:ds="http://schemas.openxmlformats.org/officeDocument/2006/customXml" ds:itemID="{1623A10C-B4B0-455C-A094-26E1FD1090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FB8E06-2EF5-4A70-9787-2F3E0C8714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f276b2-a2b4-4613-97b0-d775c32964a3"/>
    <ds:schemaRef ds:uri="b1e79e3b-b153-448b-a6c0-48f046ee7b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429</TotalTime>
  <Words>577</Words>
  <Application>Microsoft Office PowerPoint</Application>
  <PresentationFormat>A4 Paper (210x297 mm)</PresentationFormat>
  <Paragraphs>97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Lato</vt:lpstr>
      <vt:lpstr>proxima-soft</vt:lpstr>
      <vt:lpstr>Showcard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Kayleigh Egerton</dc:creator>
  <cp:lastModifiedBy>Sofiya Gezer</cp:lastModifiedBy>
  <cp:revision>28</cp:revision>
  <cp:lastPrinted>2019-09-09T15:15:10Z</cp:lastPrinted>
  <dcterms:created xsi:type="dcterms:W3CDTF">2019-08-06T15:05:45Z</dcterms:created>
  <dcterms:modified xsi:type="dcterms:W3CDTF">2024-12-19T09:50:20Z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0x010100478AB09586C9484FBB41C5EF2BB8C890</vt:lpwstr>
  </property>
  <property fmtid="{D5CDD505-2E9C-101B-9397-08002B2CF9AE}" pid="3" name="Order">
    <vt:r8>4450000</vt:r8>
  </property>
  <property fmtid="{D5CDD505-2E9C-101B-9397-08002B2CF9AE}" pid="4" name="MediaServiceImageTags">
    <vt:lpwstr/>
  </property>
</Properties>
</file>