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handoutMasterIdLst>
    <p:handoutMasterId r:id="rId9"/>
  </p:handoutMasterIdLst>
  <p:sldIdLst>
    <p:sldId id="258" r:id="rId2"/>
    <p:sldId id="259" r:id="rId3"/>
    <p:sldId id="260" r:id="rId4"/>
    <p:sldId id="261" r:id="rId5"/>
    <p:sldId id="257" r:id="rId6"/>
    <p:sldId id="26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03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236"/>
    <p:restoredTop sz="74250"/>
  </p:normalViewPr>
  <p:slideViewPr>
    <p:cSldViewPr snapToGrid="0" snapToObjects="1">
      <p:cViewPr varScale="1">
        <p:scale>
          <a:sx n="54" d="100"/>
          <a:sy n="54" d="100"/>
        </p:scale>
        <p:origin x="1632" y="78"/>
      </p:cViewPr>
      <p:guideLst/>
    </p:cSldViewPr>
  </p:slideViewPr>
  <p:notesTextViewPr>
    <p:cViewPr>
      <p:scale>
        <a:sx n="1" d="1"/>
        <a:sy n="1" d="1"/>
      </p:scale>
      <p:origin x="0" y="0"/>
    </p:cViewPr>
  </p:notesTextViewPr>
  <p:notesViewPr>
    <p:cSldViewPr snapToGrid="0" snapToObjects="1">
      <p:cViewPr varScale="1">
        <p:scale>
          <a:sx n="101" d="100"/>
          <a:sy n="101" d="100"/>
        </p:scale>
        <p:origin x="3040"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5A2E96B-4189-1C4F-BBF5-CD758D8C6A9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C6D5BAC-0608-704C-9BCE-3BE96E9CA2F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BAF8DDA-82D1-8D44-9CBD-905E98C2C38E}" type="datetimeFigureOut">
              <a:rPr lang="en-US" smtClean="0"/>
              <a:t>3/31/2019</a:t>
            </a:fld>
            <a:endParaRPr lang="en-US"/>
          </a:p>
        </p:txBody>
      </p:sp>
      <p:sp>
        <p:nvSpPr>
          <p:cNvPr id="4" name="Footer Placeholder 3">
            <a:extLst>
              <a:ext uri="{FF2B5EF4-FFF2-40B4-BE49-F238E27FC236}">
                <a16:creationId xmlns:a16="http://schemas.microsoft.com/office/drawing/2014/main" id="{67766C32-3523-2C41-BADB-FBE841702F8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A3E9353-0AC1-5546-AB51-CB8C4A9779E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D417DDD-45D6-224D-8A59-42E1B1110506}" type="slidenum">
              <a:rPr lang="en-US" smtClean="0"/>
              <a:t>‹#›</a:t>
            </a:fld>
            <a:endParaRPr lang="en-US"/>
          </a:p>
        </p:txBody>
      </p:sp>
    </p:spTree>
    <p:extLst>
      <p:ext uri="{BB962C8B-B14F-4D97-AF65-F5344CB8AC3E}">
        <p14:creationId xmlns:p14="http://schemas.microsoft.com/office/powerpoint/2010/main" val="26822019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3B41C4AD-B8DC-C748-89B9-3B69F63751D8}" type="datetimeFigureOut">
              <a:rPr lang="en-US" smtClean="0"/>
              <a:pPr/>
              <a:t>3/31/2019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4C44277F-A444-8640-A3B5-91B27AE46C9B}" type="slidenum">
              <a:rPr lang="en-US" smtClean="0"/>
              <a:pPr/>
              <a:t>‹#›</a:t>
            </a:fld>
            <a:endParaRPr lang="en-US" dirty="0"/>
          </a:p>
        </p:txBody>
      </p:sp>
    </p:spTree>
    <p:extLst>
      <p:ext uri="{BB962C8B-B14F-4D97-AF65-F5344CB8AC3E}">
        <p14:creationId xmlns:p14="http://schemas.microsoft.com/office/powerpoint/2010/main" val="201213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Arial" panose="020B0604020202020204" pitchFamily="34" charset="0"/>
                <a:ea typeface="+mn-ea"/>
                <a:cs typeface="+mn-cs"/>
              </a:rPr>
              <a:t>Tell the children that they will be thinking about differences – how we are all different, but also the same, and what we can do to understand each other better.  </a:t>
            </a:r>
          </a:p>
          <a:p>
            <a:endParaRPr lang="en-US" dirty="0"/>
          </a:p>
        </p:txBody>
      </p:sp>
      <p:sp>
        <p:nvSpPr>
          <p:cNvPr id="4" name="Slide Number Placeholder 3"/>
          <p:cNvSpPr>
            <a:spLocks noGrp="1"/>
          </p:cNvSpPr>
          <p:nvPr>
            <p:ph type="sldNum" sz="quarter" idx="5"/>
          </p:nvPr>
        </p:nvSpPr>
        <p:spPr/>
        <p:txBody>
          <a:bodyPr/>
          <a:lstStyle/>
          <a:p>
            <a:fld id="{4C44277F-A444-8640-A3B5-91B27AE46C9B}" type="slidenum">
              <a:rPr lang="en-US" smtClean="0"/>
              <a:t>1</a:t>
            </a:fld>
            <a:endParaRPr lang="en-US"/>
          </a:p>
        </p:txBody>
      </p:sp>
    </p:spTree>
    <p:extLst>
      <p:ext uri="{BB962C8B-B14F-4D97-AF65-F5344CB8AC3E}">
        <p14:creationId xmlns:p14="http://schemas.microsoft.com/office/powerpoint/2010/main" val="3497927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Arial" panose="020B0604020202020204" pitchFamily="34" charset="0"/>
                <a:ea typeface="+mn-ea"/>
                <a:cs typeface="+mn-cs"/>
              </a:rPr>
              <a:t>Tell the children you’re going to show them a short video and they’re going to meet the Trummies – a collection of colourful characters that have very different ways of reacting to the world. Ask them to think about what they’re like, how they are the same as one another and how they are different. </a:t>
            </a:r>
          </a:p>
          <a:p>
            <a:r>
              <a:rPr lang="en-GB" sz="1200" b="0" i="0" kern="1200" dirty="0">
                <a:solidFill>
                  <a:schemeClr val="tx1"/>
                </a:solidFill>
                <a:effectLst/>
                <a:latin typeface="Arial" panose="020B0604020202020204" pitchFamily="34" charset="0"/>
                <a:ea typeface="+mn-ea"/>
                <a:cs typeface="+mn-cs"/>
              </a:rPr>
              <a:t> </a:t>
            </a:r>
          </a:p>
          <a:p>
            <a:r>
              <a:rPr lang="en-GB" sz="1200" b="1" i="0" kern="1200" dirty="0">
                <a:solidFill>
                  <a:schemeClr val="tx1"/>
                </a:solidFill>
                <a:effectLst/>
                <a:latin typeface="Arial" panose="020B0604020202020204" pitchFamily="34" charset="0"/>
                <a:ea typeface="+mn-ea"/>
                <a:cs typeface="+mn-cs"/>
              </a:rPr>
              <a:t>Play the animation</a:t>
            </a:r>
            <a:endParaRPr lang="en-GB" sz="1200" b="0" i="0" kern="1200" dirty="0">
              <a:solidFill>
                <a:schemeClr val="tx1"/>
              </a:solidFill>
              <a:effectLst/>
              <a:latin typeface="Arial" panose="020B0604020202020204" pitchFamily="34" charset="0"/>
              <a:ea typeface="+mn-ea"/>
              <a:cs typeface="+mn-cs"/>
            </a:endParaRPr>
          </a:p>
          <a:p>
            <a:r>
              <a:rPr lang="en-GB" sz="1200" b="0" i="0" kern="1200" dirty="0">
                <a:solidFill>
                  <a:schemeClr val="tx1"/>
                </a:solidFill>
                <a:effectLst/>
                <a:latin typeface="Arial" panose="020B0604020202020204" pitchFamily="34" charset="0"/>
                <a:ea typeface="+mn-ea"/>
                <a:cs typeface="+mn-cs"/>
              </a:rPr>
              <a:t>Then ask the children about the Trummies. What is it that makes them the same? How are they different? Do they look different? Elicit from them that they might look the same but they are all quite different – they like different things, they have different interests, different ways of responding to the world. </a:t>
            </a:r>
          </a:p>
          <a:p>
            <a:pPr lvl="0"/>
            <a:endParaRPr lang="en-GB" sz="1200" b="0" i="0" kern="1200" dirty="0">
              <a:solidFill>
                <a:schemeClr val="tx1"/>
              </a:solidFill>
              <a:effectLst/>
              <a:latin typeface="Arial" panose="020B0604020202020204" pitchFamily="34" charset="0"/>
              <a:ea typeface="+mn-ea"/>
              <a:cs typeface="+mn-cs"/>
            </a:endParaRPr>
          </a:p>
          <a:p>
            <a:pPr lvl="0"/>
            <a:r>
              <a:rPr lang="en-GB" sz="1200" b="0" i="0" kern="1200" dirty="0">
                <a:solidFill>
                  <a:schemeClr val="tx1"/>
                </a:solidFill>
                <a:effectLst/>
                <a:latin typeface="Arial" panose="020B0604020202020204" pitchFamily="34" charset="0"/>
                <a:ea typeface="+mn-ea"/>
                <a:cs typeface="+mn-cs"/>
              </a:rPr>
              <a:t>What does Minty like building? </a:t>
            </a:r>
            <a:r>
              <a:rPr lang="en-GB" sz="1200" b="0" i="0" kern="1200" baseline="0" dirty="0">
                <a:solidFill>
                  <a:schemeClr val="tx1"/>
                </a:solidFill>
                <a:effectLst/>
                <a:latin typeface="Arial" panose="020B0604020202020204" pitchFamily="34" charset="0"/>
                <a:ea typeface="+mn-ea"/>
                <a:cs typeface="+mn-cs"/>
              </a:rPr>
              <a:t>(towers)</a:t>
            </a:r>
            <a:endParaRPr lang="en-GB" sz="1200" b="0" i="0" kern="1200" dirty="0">
              <a:solidFill>
                <a:schemeClr val="tx1"/>
              </a:solidFill>
              <a:effectLst/>
              <a:latin typeface="Arial" panose="020B0604020202020204" pitchFamily="34" charset="0"/>
              <a:ea typeface="+mn-ea"/>
              <a:cs typeface="+mn-cs"/>
            </a:endParaRPr>
          </a:p>
          <a:p>
            <a:pPr lvl="0"/>
            <a:r>
              <a:rPr lang="en-GB" sz="1200" b="0" i="0" kern="1200" dirty="0">
                <a:solidFill>
                  <a:schemeClr val="tx1"/>
                </a:solidFill>
                <a:effectLst/>
                <a:latin typeface="Arial" panose="020B0604020202020204" pitchFamily="34" charset="0"/>
                <a:ea typeface="+mn-ea"/>
                <a:cs typeface="+mn-cs"/>
              </a:rPr>
              <a:t>What’s Purple’s favourite</a:t>
            </a:r>
            <a:r>
              <a:rPr lang="en-GB" sz="1200" b="0" i="0" kern="1200" baseline="0" dirty="0">
                <a:solidFill>
                  <a:schemeClr val="tx1"/>
                </a:solidFill>
                <a:effectLst/>
                <a:latin typeface="Arial" panose="020B0604020202020204" pitchFamily="34" charset="0"/>
                <a:ea typeface="+mn-ea"/>
                <a:cs typeface="+mn-cs"/>
              </a:rPr>
              <a:t> animal</a:t>
            </a:r>
            <a:r>
              <a:rPr lang="en-GB" sz="1200" b="0" i="0" kern="1200" dirty="0">
                <a:solidFill>
                  <a:schemeClr val="tx1"/>
                </a:solidFill>
                <a:effectLst/>
                <a:latin typeface="Arial" panose="020B0604020202020204" pitchFamily="34" charset="0"/>
                <a:ea typeface="+mn-ea"/>
                <a:cs typeface="+mn-cs"/>
              </a:rPr>
              <a:t>? (cats)</a:t>
            </a:r>
          </a:p>
          <a:p>
            <a:pPr lvl="0"/>
            <a:r>
              <a:rPr lang="en-GB" sz="1200" b="0" i="0" kern="1200" dirty="0">
                <a:solidFill>
                  <a:schemeClr val="tx1"/>
                </a:solidFill>
                <a:effectLst/>
                <a:latin typeface="Arial" panose="020B0604020202020204" pitchFamily="34" charset="0"/>
                <a:ea typeface="+mn-ea"/>
                <a:cs typeface="+mn-cs"/>
              </a:rPr>
              <a:t>Who doesn’t like bright</a:t>
            </a:r>
            <a:r>
              <a:rPr lang="en-GB" sz="1200" b="0" i="0" kern="1200" baseline="0" dirty="0">
                <a:solidFill>
                  <a:schemeClr val="tx1"/>
                </a:solidFill>
                <a:effectLst/>
                <a:latin typeface="Arial" panose="020B0604020202020204" pitchFamily="34" charset="0"/>
                <a:ea typeface="+mn-ea"/>
                <a:cs typeface="+mn-cs"/>
              </a:rPr>
              <a:t> lights</a:t>
            </a:r>
            <a:r>
              <a:rPr lang="en-GB" sz="1200" b="0" i="0" kern="1200" dirty="0">
                <a:solidFill>
                  <a:schemeClr val="tx1"/>
                </a:solidFill>
                <a:effectLst/>
                <a:latin typeface="Arial" panose="020B0604020202020204" pitchFamily="34" charset="0"/>
                <a:ea typeface="+mn-ea"/>
                <a:cs typeface="+mn-cs"/>
              </a:rPr>
              <a:t>? (custard)</a:t>
            </a:r>
          </a:p>
          <a:p>
            <a:pPr lvl="0"/>
            <a:r>
              <a:rPr lang="en-GB" sz="1200" b="0" i="0" kern="1200" dirty="0">
                <a:solidFill>
                  <a:schemeClr val="tx1"/>
                </a:solidFill>
                <a:effectLst/>
                <a:latin typeface="Arial" panose="020B0604020202020204" pitchFamily="34" charset="0"/>
                <a:ea typeface="+mn-ea"/>
                <a:cs typeface="+mn-cs"/>
              </a:rPr>
              <a:t>What happens to Rusty when it’s noisy?</a:t>
            </a:r>
            <a:r>
              <a:rPr lang="en-GB" sz="1200" b="0" i="0" kern="1200" baseline="0" dirty="0">
                <a:solidFill>
                  <a:schemeClr val="tx1"/>
                </a:solidFill>
                <a:effectLst/>
                <a:latin typeface="Arial" panose="020B0604020202020204" pitchFamily="34" charset="0"/>
                <a:ea typeface="+mn-ea"/>
                <a:cs typeface="+mn-cs"/>
              </a:rPr>
              <a:t> </a:t>
            </a:r>
            <a:r>
              <a:rPr lang="en-GB" sz="1200" b="0" i="0" kern="1200" dirty="0">
                <a:solidFill>
                  <a:schemeClr val="tx1"/>
                </a:solidFill>
                <a:effectLst/>
                <a:latin typeface="Arial" panose="020B0604020202020204" pitchFamily="34" charset="0"/>
                <a:ea typeface="+mn-ea"/>
                <a:cs typeface="+mn-cs"/>
              </a:rPr>
              <a:t> (He gets upset.)</a:t>
            </a:r>
          </a:p>
          <a:p>
            <a:endParaRPr lang="en-US" dirty="0"/>
          </a:p>
        </p:txBody>
      </p:sp>
      <p:sp>
        <p:nvSpPr>
          <p:cNvPr id="4" name="Slide Number Placeholder 3"/>
          <p:cNvSpPr>
            <a:spLocks noGrp="1"/>
          </p:cNvSpPr>
          <p:nvPr>
            <p:ph type="sldNum" sz="quarter" idx="5"/>
          </p:nvPr>
        </p:nvSpPr>
        <p:spPr/>
        <p:txBody>
          <a:bodyPr/>
          <a:lstStyle/>
          <a:p>
            <a:fld id="{4C44277F-A444-8640-A3B5-91B27AE46C9B}" type="slidenum">
              <a:rPr lang="en-US" smtClean="0"/>
              <a:t>2</a:t>
            </a:fld>
            <a:endParaRPr lang="en-US"/>
          </a:p>
        </p:txBody>
      </p:sp>
    </p:spTree>
    <p:extLst>
      <p:ext uri="{BB962C8B-B14F-4D97-AF65-F5344CB8AC3E}">
        <p14:creationId xmlns:p14="http://schemas.microsoft.com/office/powerpoint/2010/main" val="3467453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Arial" panose="020B0604020202020204" pitchFamily="34" charset="0"/>
                <a:ea typeface="+mn-ea"/>
                <a:cs typeface="+mn-cs"/>
              </a:rPr>
              <a:t>Explain to the children that some people (and children) can find day-to-day life very challenging because they experience the world differently. And these differences are hidden so people can’t see them.   </a:t>
            </a:r>
          </a:p>
          <a:p>
            <a:r>
              <a:rPr lang="en-GB" sz="1200" b="0" i="0" kern="1200" dirty="0">
                <a:solidFill>
                  <a:schemeClr val="tx1"/>
                </a:solidFill>
                <a:effectLst/>
                <a:latin typeface="Arial" panose="020B0604020202020204" pitchFamily="34" charset="0"/>
                <a:ea typeface="+mn-ea"/>
                <a:cs typeface="+mn-cs"/>
              </a:rPr>
              <a:t> </a:t>
            </a:r>
          </a:p>
          <a:p>
            <a:r>
              <a:rPr lang="en-GB" sz="1200" b="0" i="0" kern="1200" dirty="0">
                <a:solidFill>
                  <a:schemeClr val="tx1"/>
                </a:solidFill>
                <a:effectLst/>
                <a:latin typeface="Arial" panose="020B0604020202020204" pitchFamily="34" charset="0"/>
                <a:ea typeface="+mn-ea"/>
                <a:cs typeface="+mn-cs"/>
              </a:rPr>
              <a:t>For example:</a:t>
            </a:r>
          </a:p>
          <a:p>
            <a:pPr marL="171450" lvl="0" indent="-171450">
              <a:buFont typeface="Arial" charset="0"/>
              <a:buChar char="•"/>
            </a:pPr>
            <a:r>
              <a:rPr lang="en-GB" sz="1200" b="0" i="0" kern="1200" dirty="0">
                <a:solidFill>
                  <a:schemeClr val="tx1"/>
                </a:solidFill>
                <a:effectLst/>
                <a:latin typeface="Arial" panose="020B0604020202020204" pitchFamily="34" charset="0"/>
                <a:ea typeface="+mn-ea"/>
                <a:cs typeface="+mn-cs"/>
              </a:rPr>
              <a:t>some like to do the same things every day and if something changes they’re not happy.</a:t>
            </a:r>
          </a:p>
          <a:p>
            <a:pPr marL="171450" lvl="0" indent="-171450">
              <a:buFont typeface="Arial" charset="0"/>
              <a:buChar char="•"/>
            </a:pPr>
            <a:r>
              <a:rPr lang="en-GB" sz="1200" b="0" i="0" kern="1200" dirty="0">
                <a:solidFill>
                  <a:schemeClr val="tx1"/>
                </a:solidFill>
                <a:effectLst/>
                <a:latin typeface="Arial" panose="020B0604020202020204" pitchFamily="34" charset="0"/>
                <a:ea typeface="+mn-ea"/>
                <a:cs typeface="+mn-cs"/>
              </a:rPr>
              <a:t>some people really don’t like noise, bright lights, certain types of food. Others don’t seem to notice. </a:t>
            </a:r>
          </a:p>
          <a:p>
            <a:pPr marL="171450" lvl="0" indent="-171450">
              <a:buFont typeface="Arial" charset="0"/>
              <a:buChar char="•"/>
            </a:pPr>
            <a:r>
              <a:rPr lang="en-GB" sz="1200" b="0" i="0" kern="1200" dirty="0">
                <a:solidFill>
                  <a:schemeClr val="tx1"/>
                </a:solidFill>
                <a:effectLst/>
                <a:latin typeface="Arial" panose="020B0604020202020204" pitchFamily="34" charset="0"/>
                <a:ea typeface="+mn-ea"/>
                <a:cs typeface="+mn-cs"/>
              </a:rPr>
              <a:t>some people find social situations difficult.</a:t>
            </a:r>
          </a:p>
          <a:p>
            <a:pPr marL="171450" lvl="0" indent="-171450">
              <a:buFont typeface="Arial" charset="0"/>
              <a:buChar char="•"/>
            </a:pPr>
            <a:r>
              <a:rPr lang="en-GB" sz="1200" b="0" i="0" kern="1200" dirty="0">
                <a:solidFill>
                  <a:schemeClr val="tx1"/>
                </a:solidFill>
                <a:effectLst/>
                <a:latin typeface="Arial" panose="020B0604020202020204" pitchFamily="34" charset="0"/>
                <a:ea typeface="+mn-ea"/>
                <a:cs typeface="+mn-cs"/>
              </a:rPr>
              <a:t>some may talk all the time. Others prefer not to. </a:t>
            </a:r>
          </a:p>
          <a:p>
            <a:pPr marL="171450" lvl="0" indent="-171450">
              <a:buFont typeface="Arial" charset="0"/>
              <a:buChar char="•"/>
            </a:pPr>
            <a:r>
              <a:rPr lang="en-GB" sz="1200" b="0" i="0" kern="1200" dirty="0">
                <a:solidFill>
                  <a:schemeClr val="tx1"/>
                </a:solidFill>
                <a:effectLst/>
                <a:latin typeface="Arial" panose="020B0604020202020204" pitchFamily="34" charset="0"/>
                <a:ea typeface="+mn-ea"/>
                <a:cs typeface="+mn-cs"/>
              </a:rPr>
              <a:t>some people like to be in a big group of friends. Others like to play on their own. </a:t>
            </a:r>
          </a:p>
          <a:p>
            <a:pPr marL="171450" lvl="0" indent="-171450">
              <a:buFont typeface="Arial" charset="0"/>
              <a:buChar char="•"/>
            </a:pPr>
            <a:r>
              <a:rPr lang="en-GB" sz="1200" b="0" i="0" kern="1200" dirty="0">
                <a:solidFill>
                  <a:schemeClr val="tx1"/>
                </a:solidFill>
                <a:effectLst/>
                <a:latin typeface="Arial" panose="020B0604020202020204" pitchFamily="34" charset="0"/>
                <a:ea typeface="+mn-ea"/>
                <a:cs typeface="+mn-cs"/>
              </a:rPr>
              <a:t>some like to do all kinds of things; Other mostly like doing one thing. </a:t>
            </a:r>
          </a:p>
          <a:p>
            <a:pPr lvl="0"/>
            <a:endParaRPr lang="en-GB" sz="1200" b="0" i="0" kern="1200" dirty="0">
              <a:solidFill>
                <a:schemeClr val="tx1"/>
              </a:solidFill>
              <a:effectLst/>
              <a:latin typeface="Arial" panose="020B0604020202020204" pitchFamily="34" charset="0"/>
              <a:ea typeface="+mn-ea"/>
              <a:cs typeface="+mn-cs"/>
            </a:endParaRPr>
          </a:p>
          <a:p>
            <a:r>
              <a:rPr lang="en-GB" sz="1200" b="0" i="0" kern="1200" dirty="0">
                <a:solidFill>
                  <a:schemeClr val="tx1"/>
                </a:solidFill>
                <a:effectLst/>
                <a:latin typeface="Arial" panose="020B0604020202020204" pitchFamily="34" charset="0"/>
                <a:ea typeface="+mn-ea"/>
                <a:cs typeface="+mn-cs"/>
              </a:rPr>
              <a:t>Can they think of examples from the Trummies? </a:t>
            </a:r>
          </a:p>
          <a:p>
            <a:r>
              <a:rPr lang="en-GB" sz="1200" b="0" i="0" kern="1200" dirty="0">
                <a:solidFill>
                  <a:schemeClr val="tx1"/>
                </a:solidFill>
                <a:effectLst/>
                <a:latin typeface="Arial" panose="020B0604020202020204" pitchFamily="34" charset="0"/>
                <a:ea typeface="+mn-ea"/>
                <a:cs typeface="+mn-cs"/>
              </a:rPr>
              <a:t> </a:t>
            </a:r>
          </a:p>
          <a:p>
            <a:r>
              <a:rPr lang="en-GB" sz="1200" b="0" i="0" kern="1200" dirty="0">
                <a:solidFill>
                  <a:schemeClr val="tx1"/>
                </a:solidFill>
                <a:effectLst/>
                <a:latin typeface="Arial" panose="020B0604020202020204" pitchFamily="34" charset="0"/>
                <a:ea typeface="+mn-ea"/>
                <a:cs typeface="+mn-cs"/>
              </a:rPr>
              <a:t>Explain that it’s good that we are different but that sometimes those differences make it hard to understand one another. What</a:t>
            </a:r>
            <a:r>
              <a:rPr lang="en-GB" sz="1200" b="0" i="0" kern="1200" baseline="0" dirty="0">
                <a:solidFill>
                  <a:schemeClr val="tx1"/>
                </a:solidFill>
                <a:effectLst/>
                <a:latin typeface="Arial" panose="020B0604020202020204" pitchFamily="34" charset="0"/>
                <a:ea typeface="+mn-ea"/>
                <a:cs typeface="+mn-cs"/>
              </a:rPr>
              <a:t> is it that Rusty doesn’t like</a:t>
            </a:r>
            <a:r>
              <a:rPr lang="en-GB" sz="1200" b="0" i="0" kern="1200" dirty="0">
                <a:solidFill>
                  <a:schemeClr val="tx1"/>
                </a:solidFill>
                <a:effectLst/>
                <a:latin typeface="Arial" panose="020B0604020202020204" pitchFamily="34" charset="0"/>
                <a:ea typeface="+mn-ea"/>
                <a:cs typeface="+mn-cs"/>
              </a:rPr>
              <a:t>? And Bluey? Do they find it easy to understand each other? If Rusty came to our school how would they find it?</a:t>
            </a:r>
          </a:p>
          <a:p>
            <a:endParaRPr lang="en-GB" sz="1200" b="0" i="0" kern="1200" dirty="0">
              <a:solidFill>
                <a:schemeClr val="tx1"/>
              </a:solidFill>
              <a:effectLst/>
              <a:latin typeface="Arial" panose="020B0604020202020204" pitchFamily="34" charset="0"/>
              <a:ea typeface="+mn-ea"/>
              <a:cs typeface="+mn-cs"/>
            </a:endParaRPr>
          </a:p>
          <a:p>
            <a:r>
              <a:rPr lang="en-GB" sz="1200" b="0" i="0" kern="1200" dirty="0">
                <a:solidFill>
                  <a:schemeClr val="tx1"/>
                </a:solidFill>
                <a:effectLst/>
                <a:latin typeface="Arial" panose="020B0604020202020204" pitchFamily="34" charset="0"/>
                <a:ea typeface="+mn-ea"/>
                <a:cs typeface="+mn-cs"/>
              </a:rPr>
              <a:t>How</a:t>
            </a:r>
            <a:r>
              <a:rPr lang="en-GB" sz="1200" b="0" i="0" kern="1200" baseline="0" dirty="0">
                <a:solidFill>
                  <a:schemeClr val="tx1"/>
                </a:solidFill>
                <a:effectLst/>
                <a:latin typeface="Arial" panose="020B0604020202020204" pitchFamily="34" charset="0"/>
                <a:ea typeface="+mn-ea"/>
                <a:cs typeface="+mn-cs"/>
              </a:rPr>
              <a:t> do they think they could support the Trummies? </a:t>
            </a:r>
          </a:p>
          <a:p>
            <a:endParaRPr lang="en-GB" sz="1200" b="0" i="0" kern="1200" baseline="0" dirty="0">
              <a:solidFill>
                <a:schemeClr val="tx1"/>
              </a:solidFill>
              <a:effectLst/>
              <a:latin typeface="Arial" panose="020B0604020202020204" pitchFamily="34"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Arial" panose="020B0604020202020204" pitchFamily="34" charset="0"/>
                <a:ea typeface="+mn-ea"/>
                <a:cs typeface="+mn-cs"/>
              </a:rPr>
              <a:t>The six characteristics above reflect some of the key traits for autistic children.</a:t>
            </a:r>
          </a:p>
          <a:p>
            <a:endParaRPr lang="en-US" dirty="0"/>
          </a:p>
        </p:txBody>
      </p:sp>
      <p:sp>
        <p:nvSpPr>
          <p:cNvPr id="4" name="Slide Number Placeholder 3"/>
          <p:cNvSpPr>
            <a:spLocks noGrp="1"/>
          </p:cNvSpPr>
          <p:nvPr>
            <p:ph type="sldNum" sz="quarter" idx="5"/>
          </p:nvPr>
        </p:nvSpPr>
        <p:spPr/>
        <p:txBody>
          <a:bodyPr/>
          <a:lstStyle/>
          <a:p>
            <a:fld id="{4C44277F-A444-8640-A3B5-91B27AE46C9B}" type="slidenum">
              <a:rPr lang="en-US" smtClean="0"/>
              <a:t>3</a:t>
            </a:fld>
            <a:endParaRPr lang="en-US"/>
          </a:p>
        </p:txBody>
      </p:sp>
    </p:spTree>
    <p:extLst>
      <p:ext uri="{BB962C8B-B14F-4D97-AF65-F5344CB8AC3E}">
        <p14:creationId xmlns:p14="http://schemas.microsoft.com/office/powerpoint/2010/main" val="1426278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Arial" panose="020B0604020202020204" pitchFamily="34" charset="0"/>
                <a:ea typeface="+mn-ea"/>
                <a:cs typeface="+mn-cs"/>
              </a:rPr>
              <a:t>Ask</a:t>
            </a:r>
            <a:r>
              <a:rPr lang="en-GB" sz="1200" b="0" i="0" kern="1200" baseline="0" dirty="0">
                <a:solidFill>
                  <a:schemeClr val="tx1"/>
                </a:solidFill>
                <a:effectLst/>
                <a:latin typeface="Arial" panose="020B0604020202020204" pitchFamily="34" charset="0"/>
                <a:ea typeface="+mn-ea"/>
                <a:cs typeface="+mn-cs"/>
              </a:rPr>
              <a:t> the children if they can remember how the Trummies look after one another. </a:t>
            </a:r>
          </a:p>
          <a:p>
            <a:endParaRPr lang="en-GB" sz="1200" b="0" i="0" kern="1200" baseline="0" dirty="0">
              <a:solidFill>
                <a:schemeClr val="tx1"/>
              </a:solidFill>
              <a:effectLst/>
              <a:latin typeface="Arial" panose="020B0604020202020204" pitchFamily="34" charset="0"/>
              <a:ea typeface="+mn-ea"/>
              <a:cs typeface="+mn-cs"/>
            </a:endParaRPr>
          </a:p>
          <a:p>
            <a:r>
              <a:rPr lang="en-GB" sz="1200" b="0" i="0" kern="1200" baseline="0" dirty="0">
                <a:solidFill>
                  <a:schemeClr val="tx1"/>
                </a:solidFill>
                <a:effectLst/>
                <a:latin typeface="Arial" panose="020B0604020202020204" pitchFamily="34" charset="0"/>
                <a:ea typeface="+mn-ea"/>
                <a:cs typeface="+mn-cs"/>
              </a:rPr>
              <a:t>Slide builds: </a:t>
            </a:r>
          </a:p>
          <a:p>
            <a:endParaRPr lang="en-GB" sz="1200" b="0" i="0" kern="1200" baseline="0" dirty="0">
              <a:solidFill>
                <a:schemeClr val="tx1"/>
              </a:solidFill>
              <a:effectLst/>
              <a:latin typeface="Arial" panose="020B0604020202020204" pitchFamily="34" charset="0"/>
              <a:ea typeface="+mn-ea"/>
              <a:cs typeface="+mn-cs"/>
            </a:endParaRPr>
          </a:p>
          <a:p>
            <a:pPr marL="171450" indent="-171450">
              <a:buFont typeface="Arial" charset="0"/>
              <a:buChar char="•"/>
            </a:pPr>
            <a:r>
              <a:rPr lang="en-GB" sz="1200" b="0" i="0" kern="1200" baseline="0" dirty="0">
                <a:solidFill>
                  <a:schemeClr val="tx1"/>
                </a:solidFill>
                <a:effectLst/>
                <a:latin typeface="Arial" panose="020B0604020202020204" pitchFamily="34" charset="0"/>
                <a:ea typeface="+mn-ea"/>
                <a:cs typeface="+mn-cs"/>
              </a:rPr>
              <a:t>“They know to be kind. </a:t>
            </a:r>
          </a:p>
          <a:p>
            <a:pPr marL="171450" indent="-171450">
              <a:buFont typeface="Arial" charset="0"/>
              <a:buChar char="•"/>
            </a:pPr>
            <a:r>
              <a:rPr lang="en-GB" sz="1200" b="0" i="0" kern="1200" baseline="0" dirty="0">
                <a:solidFill>
                  <a:schemeClr val="tx1"/>
                </a:solidFill>
                <a:effectLst/>
                <a:latin typeface="Arial" panose="020B0604020202020204" pitchFamily="34" charset="0"/>
                <a:ea typeface="+mn-ea"/>
                <a:cs typeface="+mn-cs"/>
              </a:rPr>
              <a:t>They wait for each other to calm down and recover.”</a:t>
            </a:r>
          </a:p>
          <a:p>
            <a:endParaRPr lang="en-GB" sz="1200" b="0" i="0" kern="1200" baseline="0" dirty="0">
              <a:solidFill>
                <a:schemeClr val="tx1"/>
              </a:solidFill>
              <a:effectLst/>
              <a:latin typeface="Arial" panose="020B0604020202020204" pitchFamily="34" charset="0"/>
              <a:ea typeface="+mn-ea"/>
              <a:cs typeface="+mn-cs"/>
            </a:endParaRPr>
          </a:p>
          <a:p>
            <a:r>
              <a:rPr lang="en-GB" sz="1200" b="0" i="0" kern="1200" baseline="0" dirty="0">
                <a:solidFill>
                  <a:schemeClr val="tx1"/>
                </a:solidFill>
                <a:effectLst/>
                <a:latin typeface="Arial" panose="020B0604020202020204" pitchFamily="34" charset="0"/>
                <a:ea typeface="+mn-ea"/>
                <a:cs typeface="+mn-cs"/>
              </a:rPr>
              <a:t>Tell them you’re going to finish by identifying three things they can do to support people who are different. Elicit.</a:t>
            </a:r>
          </a:p>
          <a:p>
            <a:endParaRPr lang="en-GB" sz="1200" b="0" i="0" kern="1200" baseline="0" dirty="0">
              <a:solidFill>
                <a:schemeClr val="tx1"/>
              </a:solidFill>
              <a:effectLst/>
              <a:latin typeface="Arial" panose="020B0604020202020204" pitchFamily="34" charset="0"/>
              <a:ea typeface="+mn-ea"/>
              <a:cs typeface="+mn-cs"/>
            </a:endParaRPr>
          </a:p>
          <a:p>
            <a:pPr marL="171450" indent="-171450">
              <a:buFont typeface="Arial" charset="0"/>
              <a:buChar char="•"/>
            </a:pPr>
            <a:r>
              <a:rPr lang="en-GB" sz="1200" b="0" i="0" kern="1200" baseline="0" dirty="0">
                <a:solidFill>
                  <a:schemeClr val="tx1"/>
                </a:solidFill>
                <a:effectLst/>
                <a:latin typeface="Arial" panose="020B0604020202020204" pitchFamily="34" charset="0"/>
                <a:ea typeface="+mn-ea"/>
                <a:cs typeface="+mn-cs"/>
              </a:rPr>
              <a:t>Be kind. </a:t>
            </a:r>
          </a:p>
          <a:p>
            <a:pPr marL="171450" indent="-171450">
              <a:buFont typeface="Arial" charset="0"/>
              <a:buChar char="•"/>
            </a:pPr>
            <a:r>
              <a:rPr lang="en-GB" sz="1200" b="0" i="0" kern="1200" baseline="0" dirty="0">
                <a:solidFill>
                  <a:schemeClr val="tx1"/>
                </a:solidFill>
                <a:effectLst/>
                <a:latin typeface="Arial" panose="020B0604020202020204" pitchFamily="34" charset="0"/>
                <a:ea typeface="+mn-ea"/>
                <a:cs typeface="+mn-cs"/>
              </a:rPr>
              <a:t>Give space.</a:t>
            </a:r>
          </a:p>
          <a:p>
            <a:pPr marL="171450" indent="-171450">
              <a:buFont typeface="Arial" charset="0"/>
              <a:buChar char="•"/>
            </a:pPr>
            <a:r>
              <a:rPr lang="en-GB" sz="1200" b="0" i="0" kern="1200" baseline="0" dirty="0">
                <a:solidFill>
                  <a:schemeClr val="tx1"/>
                </a:solidFill>
                <a:effectLst/>
                <a:latin typeface="Arial" panose="020B0604020202020204" pitchFamily="34" charset="0"/>
                <a:ea typeface="+mn-ea"/>
                <a:cs typeface="+mn-cs"/>
              </a:rPr>
              <a:t>Wait </a:t>
            </a:r>
          </a:p>
          <a:p>
            <a:endParaRPr lang="en-GB" sz="1200" b="0" i="0" kern="1200" baseline="0" dirty="0">
              <a:solidFill>
                <a:schemeClr val="tx1"/>
              </a:solidFill>
              <a:effectLst/>
              <a:latin typeface="Arial" panose="020B0604020202020204" pitchFamily="34" charset="0"/>
              <a:ea typeface="+mn-ea"/>
              <a:cs typeface="+mn-cs"/>
            </a:endParaRPr>
          </a:p>
          <a:p>
            <a:r>
              <a:rPr lang="en-GB" sz="1200" b="0" i="0" kern="1200" dirty="0">
                <a:solidFill>
                  <a:schemeClr val="tx1"/>
                </a:solidFill>
                <a:effectLst/>
                <a:latin typeface="Arial" panose="020B0604020202020204" pitchFamily="34" charset="0"/>
                <a:ea typeface="+mn-ea"/>
                <a:cs typeface="+mn-cs"/>
              </a:rPr>
              <a:t>Explain that after the assembly they’re going to do some important follow up work. They’re going to think a little bit more about the Trummies - how they are different and what makes them the same - and how they might understand each other better. And then they’re going to think about people in their own lives, how they are the same and different and what they can do to support them.    </a:t>
            </a:r>
          </a:p>
          <a:p>
            <a:endParaRPr lang="en-US" dirty="0"/>
          </a:p>
        </p:txBody>
      </p:sp>
      <p:sp>
        <p:nvSpPr>
          <p:cNvPr id="4" name="Slide Number Placeholder 3"/>
          <p:cNvSpPr>
            <a:spLocks noGrp="1"/>
          </p:cNvSpPr>
          <p:nvPr>
            <p:ph type="sldNum" sz="quarter" idx="5"/>
          </p:nvPr>
        </p:nvSpPr>
        <p:spPr/>
        <p:txBody>
          <a:bodyPr/>
          <a:lstStyle/>
          <a:p>
            <a:fld id="{4C44277F-A444-8640-A3B5-91B27AE46C9B}" type="slidenum">
              <a:rPr lang="en-US" smtClean="0"/>
              <a:t>4</a:t>
            </a:fld>
            <a:endParaRPr lang="en-US"/>
          </a:p>
        </p:txBody>
      </p:sp>
    </p:spTree>
    <p:extLst>
      <p:ext uri="{BB962C8B-B14F-4D97-AF65-F5344CB8AC3E}">
        <p14:creationId xmlns:p14="http://schemas.microsoft.com/office/powerpoint/2010/main" val="303004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Tell</a:t>
            </a:r>
            <a:r>
              <a:rPr lang="en-GB" baseline="0" dirty="0"/>
              <a:t> the pupils</a:t>
            </a:r>
            <a:r>
              <a:rPr lang="en-GB" dirty="0"/>
              <a:t> this is an important week in the school calendar when people come together to talk about differences. Does anyone know what week it is? [World Autism Awareness Week] and what autism is?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Arial" panose="020B0604020202020204" pitchFamily="34" charset="0"/>
                <a:ea typeface="+mn-ea"/>
                <a:cs typeface="+mn-cs"/>
              </a:rPr>
              <a:t>(What is autism: Autistic people experience the world differently to us.)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u="none" strike="noStrike" kern="1200" dirty="0">
              <a:solidFill>
                <a:schemeClr val="tx1"/>
              </a:solidFill>
              <a:effectLst/>
              <a:latin typeface="Arial" panose="020B0604020202020204" pitchFamily="34" charset="0"/>
              <a:ea typeface="+mn-ea"/>
              <a:cs typeface="+mn-cs"/>
            </a:endParaRPr>
          </a:p>
          <a:p>
            <a:r>
              <a:rPr lang="en-GB" sz="1200" b="0" dirty="0">
                <a:solidFill>
                  <a:schemeClr val="bg1"/>
                </a:solidFill>
              </a:rPr>
              <a:t>Note on exploring autism               </a:t>
            </a:r>
          </a:p>
          <a:p>
            <a:r>
              <a:rPr lang="en-GB" sz="1200" dirty="0">
                <a:solidFill>
                  <a:schemeClr val="bg1"/>
                </a:solidFill>
              </a:rPr>
              <a:t>The Trummies featured in this presentation display characteristics that autistic children have. Communication challenges, repetitive behaviour, intense interests, difficulty with change, sensory issues and intense anxiety. If you want to explore autism with your children, please do but be mindful of any children you have on the autism spectrum in your class. </a:t>
            </a: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4C44277F-A444-8640-A3B5-91B27AE46C9B}" type="slidenum">
              <a:rPr lang="en-US" smtClean="0"/>
              <a:t>5</a:t>
            </a:fld>
            <a:endParaRPr lang="en-US"/>
          </a:p>
        </p:txBody>
      </p:sp>
    </p:spTree>
    <p:extLst>
      <p:ext uri="{BB962C8B-B14F-4D97-AF65-F5344CB8AC3E}">
        <p14:creationId xmlns:p14="http://schemas.microsoft.com/office/powerpoint/2010/main" val="42692334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C303F57-A51D-464A-B80E-D50984F5D0F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4141" y="0"/>
            <a:ext cx="9131576" cy="6857999"/>
          </a:xfrm>
          <a:prstGeom prst="rect">
            <a:avLst/>
          </a:prstGeom>
        </p:spPr>
      </p:pic>
    </p:spTree>
    <p:extLst>
      <p:ext uri="{BB962C8B-B14F-4D97-AF65-F5344CB8AC3E}">
        <p14:creationId xmlns:p14="http://schemas.microsoft.com/office/powerpoint/2010/main" val="3478665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F7A886F-AE86-694C-B8DD-C4693CC8138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0251" y="5591591"/>
            <a:ext cx="3511096" cy="1182353"/>
          </a:xfrm>
          <a:prstGeom prst="rect">
            <a:avLst/>
          </a:prstGeom>
        </p:spPr>
      </p:pic>
    </p:spTree>
    <p:extLst>
      <p:ext uri="{BB962C8B-B14F-4D97-AF65-F5344CB8AC3E}">
        <p14:creationId xmlns:p14="http://schemas.microsoft.com/office/powerpoint/2010/main" val="1898293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861811E-31C3-D946-8592-4022192F4687}"/>
              </a:ext>
            </a:extLst>
          </p:cNvPr>
          <p:cNvSpPr/>
          <p:nvPr userDrawn="1"/>
        </p:nvSpPr>
        <p:spPr>
          <a:xfrm>
            <a:off x="-1392756" y="-5025180"/>
            <a:ext cx="6832600" cy="6832600"/>
          </a:xfrm>
          <a:prstGeom prst="ellipse">
            <a:avLst/>
          </a:prstGeom>
          <a:solidFill>
            <a:srgbClr val="420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965611E0-291C-AC49-821A-0662DF56E83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67331"/>
          </a:xfrm>
          <a:prstGeom prst="rect">
            <a:avLst/>
          </a:prstGeom>
        </p:spPr>
      </p:pic>
      <p:pic>
        <p:nvPicPr>
          <p:cNvPr id="5" name="Picture 4">
            <a:extLst>
              <a:ext uri="{FF2B5EF4-FFF2-40B4-BE49-F238E27FC236}">
                <a16:creationId xmlns:a16="http://schemas.microsoft.com/office/drawing/2014/main" id="{A45A7E87-E336-2845-8E25-FAA3DE79F99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0251" y="5591591"/>
            <a:ext cx="3511096" cy="1182353"/>
          </a:xfrm>
          <a:prstGeom prst="rect">
            <a:avLst/>
          </a:prstGeom>
        </p:spPr>
      </p:pic>
    </p:spTree>
    <p:extLst>
      <p:ext uri="{BB962C8B-B14F-4D97-AF65-F5344CB8AC3E}">
        <p14:creationId xmlns:p14="http://schemas.microsoft.com/office/powerpoint/2010/main" val="238553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8F1B9117-E162-B845-B72F-D70585D74BDD}"/>
              </a:ext>
            </a:extLst>
          </p:cNvPr>
          <p:cNvSpPr/>
          <p:nvPr userDrawn="1"/>
        </p:nvSpPr>
        <p:spPr>
          <a:xfrm>
            <a:off x="-2168008" y="-5164327"/>
            <a:ext cx="6832600" cy="6832600"/>
          </a:xfrm>
          <a:prstGeom prst="ellipse">
            <a:avLst/>
          </a:prstGeom>
          <a:solidFill>
            <a:srgbClr val="420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E018A1D-4801-CF4D-B59F-8AF8B138445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9144000" cy="6867331"/>
          </a:xfrm>
          <a:prstGeom prst="rect">
            <a:avLst/>
          </a:prstGeom>
        </p:spPr>
      </p:pic>
      <p:pic>
        <p:nvPicPr>
          <p:cNvPr id="8" name="Picture 7">
            <a:extLst>
              <a:ext uri="{FF2B5EF4-FFF2-40B4-BE49-F238E27FC236}">
                <a16:creationId xmlns:a16="http://schemas.microsoft.com/office/drawing/2014/main" id="{711AEFDC-A072-5A4D-9F4A-8B14AE99A51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2"/>
            <a:ext cx="9144000" cy="6867331"/>
          </a:xfrm>
          <a:prstGeom prst="rect">
            <a:avLst/>
          </a:prstGeom>
        </p:spPr>
      </p:pic>
      <p:pic>
        <p:nvPicPr>
          <p:cNvPr id="7" name="Picture 6">
            <a:extLst>
              <a:ext uri="{FF2B5EF4-FFF2-40B4-BE49-F238E27FC236}">
                <a16:creationId xmlns:a16="http://schemas.microsoft.com/office/drawing/2014/main" id="{228A12A7-B1B5-E043-9BDF-A123A75FC429}"/>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00251" y="5591591"/>
            <a:ext cx="3511096" cy="1182353"/>
          </a:xfrm>
          <a:prstGeom prst="rect">
            <a:avLst/>
          </a:prstGeom>
        </p:spPr>
      </p:pic>
    </p:spTree>
    <p:extLst>
      <p:ext uri="{BB962C8B-B14F-4D97-AF65-F5344CB8AC3E}">
        <p14:creationId xmlns:p14="http://schemas.microsoft.com/office/powerpoint/2010/main" val="3991448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8F1B9117-E162-B845-B72F-D70585D74BDD}"/>
              </a:ext>
            </a:extLst>
          </p:cNvPr>
          <p:cNvSpPr/>
          <p:nvPr userDrawn="1"/>
        </p:nvSpPr>
        <p:spPr>
          <a:xfrm>
            <a:off x="-1658960" y="-5164327"/>
            <a:ext cx="6832600" cy="6832600"/>
          </a:xfrm>
          <a:prstGeom prst="ellipse">
            <a:avLst/>
          </a:prstGeom>
          <a:solidFill>
            <a:srgbClr val="420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E018A1D-4801-CF4D-B59F-8AF8B138445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9144000" cy="6867330"/>
          </a:xfrm>
          <a:prstGeom prst="rect">
            <a:avLst/>
          </a:prstGeom>
        </p:spPr>
      </p:pic>
      <p:pic>
        <p:nvPicPr>
          <p:cNvPr id="5" name="Picture 4">
            <a:extLst>
              <a:ext uri="{FF2B5EF4-FFF2-40B4-BE49-F238E27FC236}">
                <a16:creationId xmlns:a16="http://schemas.microsoft.com/office/drawing/2014/main" id="{E8FD399A-7B5C-6D4C-B0D0-19FDA42DBAC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0251" y="5591591"/>
            <a:ext cx="3511096" cy="1182353"/>
          </a:xfrm>
          <a:prstGeom prst="rect">
            <a:avLst/>
          </a:prstGeom>
        </p:spPr>
      </p:pic>
    </p:spTree>
    <p:extLst>
      <p:ext uri="{BB962C8B-B14F-4D97-AF65-F5344CB8AC3E}">
        <p14:creationId xmlns:p14="http://schemas.microsoft.com/office/powerpoint/2010/main" val="2740086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578C6547-0E2D-2941-AA7C-21DC1AD01138}"/>
              </a:ext>
            </a:extLst>
          </p:cNvPr>
          <p:cNvSpPr/>
          <p:nvPr userDrawn="1"/>
        </p:nvSpPr>
        <p:spPr>
          <a:xfrm>
            <a:off x="-2168008" y="-5164327"/>
            <a:ext cx="6832600" cy="6832600"/>
          </a:xfrm>
          <a:prstGeom prst="ellipse">
            <a:avLst/>
          </a:prstGeom>
          <a:solidFill>
            <a:srgbClr val="420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0FD2A05-4BBD-8748-8087-7AE382E66AD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9143999" cy="6867330"/>
          </a:xfrm>
          <a:prstGeom prst="rect">
            <a:avLst/>
          </a:prstGeom>
        </p:spPr>
      </p:pic>
      <p:pic>
        <p:nvPicPr>
          <p:cNvPr id="5" name="Picture 4">
            <a:extLst>
              <a:ext uri="{FF2B5EF4-FFF2-40B4-BE49-F238E27FC236}">
                <a16:creationId xmlns:a16="http://schemas.microsoft.com/office/drawing/2014/main" id="{3680DE8A-5D92-324E-95DC-0CC9126C76B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0251" y="5591591"/>
            <a:ext cx="3511096" cy="1182353"/>
          </a:xfrm>
          <a:prstGeom prst="rect">
            <a:avLst/>
          </a:prstGeom>
        </p:spPr>
      </p:pic>
    </p:spTree>
    <p:extLst>
      <p:ext uri="{BB962C8B-B14F-4D97-AF65-F5344CB8AC3E}">
        <p14:creationId xmlns:p14="http://schemas.microsoft.com/office/powerpoint/2010/main" val="3297084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671D2366-95AC-5A4B-9A10-D3E176712B6B}"/>
              </a:ext>
            </a:extLst>
          </p:cNvPr>
          <p:cNvSpPr/>
          <p:nvPr userDrawn="1"/>
        </p:nvSpPr>
        <p:spPr>
          <a:xfrm>
            <a:off x="-2168008" y="-5164327"/>
            <a:ext cx="6832600" cy="6832600"/>
          </a:xfrm>
          <a:prstGeom prst="ellipse">
            <a:avLst/>
          </a:prstGeom>
          <a:solidFill>
            <a:srgbClr val="420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9943B1C3-ABD0-7B4F-974A-F58CC25C942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9144000" cy="6867330"/>
          </a:xfrm>
          <a:prstGeom prst="rect">
            <a:avLst/>
          </a:prstGeom>
        </p:spPr>
      </p:pic>
      <p:pic>
        <p:nvPicPr>
          <p:cNvPr id="5" name="Picture 4">
            <a:extLst>
              <a:ext uri="{FF2B5EF4-FFF2-40B4-BE49-F238E27FC236}">
                <a16:creationId xmlns:a16="http://schemas.microsoft.com/office/drawing/2014/main" id="{6EF7A1F4-7AF2-5640-958A-EF9314C4F682}"/>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0251" y="5591591"/>
            <a:ext cx="3511096" cy="1182353"/>
          </a:xfrm>
          <a:prstGeom prst="rect">
            <a:avLst/>
          </a:prstGeom>
        </p:spPr>
      </p:pic>
    </p:spTree>
    <p:extLst>
      <p:ext uri="{BB962C8B-B14F-4D97-AF65-F5344CB8AC3E}">
        <p14:creationId xmlns:p14="http://schemas.microsoft.com/office/powerpoint/2010/main" val="3632486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2A9D190F-9F0B-4544-8EDB-0AED98CB53E0}"/>
              </a:ext>
            </a:extLst>
          </p:cNvPr>
          <p:cNvSpPr/>
          <p:nvPr userDrawn="1"/>
        </p:nvSpPr>
        <p:spPr>
          <a:xfrm>
            <a:off x="-1392756" y="-5025180"/>
            <a:ext cx="6832600" cy="6832600"/>
          </a:xfrm>
          <a:prstGeom prst="ellipse">
            <a:avLst/>
          </a:prstGeom>
          <a:solidFill>
            <a:srgbClr val="4203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260DE0B6-5B1B-FF43-9077-8184690C81B2}"/>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5995"/>
          <a:stretch/>
        </p:blipFill>
        <p:spPr>
          <a:xfrm>
            <a:off x="548174" y="-2"/>
            <a:ext cx="8595826" cy="6867331"/>
          </a:xfrm>
          <a:prstGeom prst="rect">
            <a:avLst/>
          </a:prstGeom>
        </p:spPr>
      </p:pic>
      <p:pic>
        <p:nvPicPr>
          <p:cNvPr id="3" name="Picture 2">
            <a:extLst>
              <a:ext uri="{FF2B5EF4-FFF2-40B4-BE49-F238E27FC236}">
                <a16:creationId xmlns:a16="http://schemas.microsoft.com/office/drawing/2014/main" id="{5F84A5A7-F338-E141-B490-DF1150F1BF6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3"/>
            <a:ext cx="9144000" cy="6867331"/>
          </a:xfrm>
          <a:prstGeom prst="rect">
            <a:avLst/>
          </a:prstGeom>
        </p:spPr>
      </p:pic>
      <p:pic>
        <p:nvPicPr>
          <p:cNvPr id="6" name="Picture 5">
            <a:extLst>
              <a:ext uri="{FF2B5EF4-FFF2-40B4-BE49-F238E27FC236}">
                <a16:creationId xmlns:a16="http://schemas.microsoft.com/office/drawing/2014/main" id="{D95C7C02-247B-AD4D-8F7E-B677B4D46B74}"/>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00251" y="5591591"/>
            <a:ext cx="3511096" cy="1182353"/>
          </a:xfrm>
          <a:prstGeom prst="rect">
            <a:avLst/>
          </a:prstGeom>
        </p:spPr>
      </p:pic>
    </p:spTree>
    <p:extLst>
      <p:ext uri="{BB962C8B-B14F-4D97-AF65-F5344CB8AC3E}">
        <p14:creationId xmlns:p14="http://schemas.microsoft.com/office/powerpoint/2010/main" val="3185629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907A54-0358-7541-98A1-F6C0835CE070}" type="datetimeFigureOut">
              <a:rPr lang="en-US" smtClean="0"/>
              <a:t>3/31/2019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C45117-E9B5-A94B-8BF1-4507500D6844}" type="slidenum">
              <a:rPr lang="en-US" smtClean="0"/>
              <a:t>‹#›</a:t>
            </a:fld>
            <a:endParaRPr lang="en-US"/>
          </a:p>
        </p:txBody>
      </p:sp>
    </p:spTree>
    <p:extLst>
      <p:ext uri="{BB962C8B-B14F-4D97-AF65-F5344CB8AC3E}">
        <p14:creationId xmlns:p14="http://schemas.microsoft.com/office/powerpoint/2010/main" val="28742332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7" r:id="rId4"/>
    <p:sldLayoutId id="2147483668" r:id="rId5"/>
    <p:sldLayoutId id="2147483666" r:id="rId6"/>
    <p:sldLayoutId id="2147483664" r:id="rId7"/>
    <p:sldLayoutId id="2147483665"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hyperlink" Target="https://youtu.be/gSVdpAfIxnQ" TargetMode="External"/><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12" Type="http://schemas.openxmlformats.org/officeDocument/2006/relationships/image" Target="../media/image34.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8.png"/><Relationship Id="rId11" Type="http://schemas.openxmlformats.org/officeDocument/2006/relationships/image" Target="../media/image33.png"/><Relationship Id="rId5" Type="http://schemas.openxmlformats.org/officeDocument/2006/relationships/image" Target="../media/image27.png"/><Relationship Id="rId10" Type="http://schemas.openxmlformats.org/officeDocument/2006/relationships/image" Target="../media/image32.jpeg"/><Relationship Id="rId4" Type="http://schemas.openxmlformats.org/officeDocument/2006/relationships/image" Target="../media/image26.png"/><Relationship Id="rId9" Type="http://schemas.openxmlformats.org/officeDocument/2006/relationships/image" Target="../media/image31.png"/></Relationships>
</file>

<file path=ppt/slides/_rels/slide6.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D00E1198-71AC-424B-B666-9A84A8FDC099}"/>
              </a:ext>
            </a:extLst>
          </p:cNvPr>
          <p:cNvGrpSpPr/>
          <p:nvPr/>
        </p:nvGrpSpPr>
        <p:grpSpPr>
          <a:xfrm>
            <a:off x="1087540" y="2453280"/>
            <a:ext cx="6968919" cy="2378027"/>
            <a:chOff x="450051" y="2326562"/>
            <a:chExt cx="3286539" cy="2319130"/>
          </a:xfrm>
        </p:grpSpPr>
        <p:sp>
          <p:nvSpPr>
            <p:cNvPr id="7" name="Rounded Rectangle 6">
              <a:extLst>
                <a:ext uri="{FF2B5EF4-FFF2-40B4-BE49-F238E27FC236}">
                  <a16:creationId xmlns:a16="http://schemas.microsoft.com/office/drawing/2014/main" id="{F8F6FF96-76E7-C14A-8310-BB51BFEFBF60}"/>
                </a:ext>
              </a:extLst>
            </p:cNvPr>
            <p:cNvSpPr/>
            <p:nvPr/>
          </p:nvSpPr>
          <p:spPr>
            <a:xfrm>
              <a:off x="450051" y="2326562"/>
              <a:ext cx="3286539" cy="2319130"/>
            </a:xfrm>
            <a:prstGeom prst="roundRect">
              <a:avLst>
                <a:gd name="adj" fmla="val 638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6AF1A93-CDD7-A541-AA40-2DA8E07272DF}"/>
                </a:ext>
              </a:extLst>
            </p:cNvPr>
            <p:cNvSpPr/>
            <p:nvPr/>
          </p:nvSpPr>
          <p:spPr>
            <a:xfrm>
              <a:off x="3114261" y="4115605"/>
              <a:ext cx="622329" cy="5300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9A51F6EE-327C-5F4A-B9A8-D6BF9E8EAF84}"/>
              </a:ext>
            </a:extLst>
          </p:cNvPr>
          <p:cNvSpPr/>
          <p:nvPr/>
        </p:nvSpPr>
        <p:spPr>
          <a:xfrm>
            <a:off x="1289712" y="2765130"/>
            <a:ext cx="6564573" cy="1754326"/>
          </a:xfrm>
          <a:prstGeom prst="rect">
            <a:avLst/>
          </a:prstGeom>
        </p:spPr>
        <p:txBody>
          <a:bodyPr wrap="square">
            <a:spAutoFit/>
          </a:bodyPr>
          <a:lstStyle/>
          <a:p>
            <a:pPr algn="ctr">
              <a:spcAft>
                <a:spcPts val="0"/>
              </a:spcAft>
            </a:pPr>
            <a:r>
              <a:rPr lang="en-GB" sz="3600" b="1" dirty="0">
                <a:solidFill>
                  <a:schemeClr val="bg1"/>
                </a:solidFill>
                <a:latin typeface="Arial" panose="020B0604020202020204" pitchFamily="34" charset="0"/>
                <a:ea typeface="Calibri" panose="020F0502020204030204" pitchFamily="34" charset="0"/>
                <a:cs typeface="Tahoma" panose="020B0604030504040204" pitchFamily="34" charset="0"/>
              </a:rPr>
              <a:t>We are all the same, we are all different and we should all be kind to everyone.</a:t>
            </a:r>
          </a:p>
        </p:txBody>
      </p:sp>
    </p:spTree>
    <p:extLst>
      <p:ext uri="{BB962C8B-B14F-4D97-AF65-F5344CB8AC3E}">
        <p14:creationId xmlns:p14="http://schemas.microsoft.com/office/powerpoint/2010/main" val="4000240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B53B3EE-64B8-FB4F-B7F6-B474BD3C820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327759" y="-357968"/>
            <a:ext cx="7315200" cy="6591300"/>
          </a:xfrm>
          <a:prstGeom prst="rect">
            <a:avLst/>
          </a:prstGeom>
        </p:spPr>
      </p:pic>
      <p:pic>
        <p:nvPicPr>
          <p:cNvPr id="16" name="Picture 15">
            <a:hlinkClick r:id="rId4"/>
            <a:extLst>
              <a:ext uri="{FF2B5EF4-FFF2-40B4-BE49-F238E27FC236}">
                <a16:creationId xmlns:a16="http://schemas.microsoft.com/office/drawing/2014/main" id="{A6BE53E8-E787-FE4B-B158-3DC4414DE9CB}"/>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65105" y="2263513"/>
            <a:ext cx="2275174" cy="2275174"/>
          </a:xfrm>
          <a:prstGeom prst="rect">
            <a:avLst/>
          </a:prstGeom>
        </p:spPr>
      </p:pic>
      <p:sp>
        <p:nvSpPr>
          <p:cNvPr id="17" name="TextBox 16">
            <a:extLst>
              <a:ext uri="{FF2B5EF4-FFF2-40B4-BE49-F238E27FC236}">
                <a16:creationId xmlns:a16="http://schemas.microsoft.com/office/drawing/2014/main" id="{EC851EA8-A40B-3D40-95D0-A3210DC15D2A}"/>
              </a:ext>
            </a:extLst>
          </p:cNvPr>
          <p:cNvSpPr txBox="1"/>
          <p:nvPr/>
        </p:nvSpPr>
        <p:spPr>
          <a:xfrm>
            <a:off x="729365" y="4212236"/>
            <a:ext cx="2146654" cy="646331"/>
          </a:xfrm>
          <a:prstGeom prst="rect">
            <a:avLst/>
          </a:prstGeom>
          <a:noFill/>
        </p:spPr>
        <p:txBody>
          <a:bodyPr wrap="square" rtlCol="0">
            <a:spAutoFit/>
          </a:bodyPr>
          <a:lstStyle/>
          <a:p>
            <a:pPr algn="ctr"/>
            <a:r>
              <a:rPr lang="en-US" b="1" dirty="0">
                <a:solidFill>
                  <a:schemeClr val="tx2"/>
                </a:solidFill>
                <a:hlinkClick r:id="rId4"/>
              </a:rPr>
              <a:t>Click here</a:t>
            </a:r>
            <a:r>
              <a:rPr lang="en-US" b="1" dirty="0">
                <a:solidFill>
                  <a:schemeClr val="tx2"/>
                </a:solidFill>
              </a:rPr>
              <a:t> </a:t>
            </a:r>
            <a:r>
              <a:rPr lang="en-US" dirty="0">
                <a:solidFill>
                  <a:schemeClr val="tx2"/>
                </a:solidFill>
              </a:rPr>
              <a:t>to view Meet the Trummies</a:t>
            </a:r>
          </a:p>
        </p:txBody>
      </p:sp>
      <p:pic>
        <p:nvPicPr>
          <p:cNvPr id="12" name="Picture 11">
            <a:extLst>
              <a:ext uri="{FF2B5EF4-FFF2-40B4-BE49-F238E27FC236}">
                <a16:creationId xmlns:a16="http://schemas.microsoft.com/office/drawing/2014/main" id="{B66B057A-0F9D-304B-91DE-13C064C1CDDC}"/>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073973" y="2584279"/>
            <a:ext cx="1248992" cy="1248992"/>
          </a:xfrm>
          <a:prstGeom prst="rect">
            <a:avLst/>
          </a:prstGeom>
        </p:spPr>
      </p:pic>
      <p:pic>
        <p:nvPicPr>
          <p:cNvPr id="13" name="Picture 12">
            <a:extLst>
              <a:ext uri="{FF2B5EF4-FFF2-40B4-BE49-F238E27FC236}">
                <a16:creationId xmlns:a16="http://schemas.microsoft.com/office/drawing/2014/main" id="{3710211D-F1F4-364C-A673-56685ED818BA}"/>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358629" y="2594570"/>
            <a:ext cx="1248992" cy="1248992"/>
          </a:xfrm>
          <a:prstGeom prst="rect">
            <a:avLst/>
          </a:prstGeom>
        </p:spPr>
      </p:pic>
      <p:pic>
        <p:nvPicPr>
          <p:cNvPr id="14" name="Picture 13">
            <a:extLst>
              <a:ext uri="{FF2B5EF4-FFF2-40B4-BE49-F238E27FC236}">
                <a16:creationId xmlns:a16="http://schemas.microsoft.com/office/drawing/2014/main" id="{F3D4DC4C-A21D-7443-BCD5-553FF1EA97C4}"/>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4138082" y="3753605"/>
            <a:ext cx="1248992" cy="1248992"/>
          </a:xfrm>
          <a:prstGeom prst="rect">
            <a:avLst/>
          </a:prstGeom>
        </p:spPr>
      </p:pic>
      <p:pic>
        <p:nvPicPr>
          <p:cNvPr id="15" name="Picture 14">
            <a:extLst>
              <a:ext uri="{FF2B5EF4-FFF2-40B4-BE49-F238E27FC236}">
                <a16:creationId xmlns:a16="http://schemas.microsoft.com/office/drawing/2014/main" id="{C4F2870C-D5C0-E74D-9DDA-EB4850BD38A9}"/>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650561" y="2594570"/>
            <a:ext cx="1248992" cy="1248992"/>
          </a:xfrm>
          <a:prstGeom prst="rect">
            <a:avLst/>
          </a:prstGeom>
        </p:spPr>
      </p:pic>
      <p:pic>
        <p:nvPicPr>
          <p:cNvPr id="18" name="Picture 17">
            <a:extLst>
              <a:ext uri="{FF2B5EF4-FFF2-40B4-BE49-F238E27FC236}">
                <a16:creationId xmlns:a16="http://schemas.microsoft.com/office/drawing/2014/main" id="{FEA2F153-925F-9145-95A9-E0E7CB09EEF2}"/>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385283" y="3764578"/>
            <a:ext cx="1248992" cy="1248992"/>
          </a:xfrm>
          <a:prstGeom prst="rect">
            <a:avLst/>
          </a:prstGeom>
        </p:spPr>
      </p:pic>
      <p:pic>
        <p:nvPicPr>
          <p:cNvPr id="19" name="Picture 18">
            <a:extLst>
              <a:ext uri="{FF2B5EF4-FFF2-40B4-BE49-F238E27FC236}">
                <a16:creationId xmlns:a16="http://schemas.microsoft.com/office/drawing/2014/main" id="{22EC1A35-D3DD-C643-AE9C-F8ECC8D8A30E}"/>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6592689" y="3762159"/>
            <a:ext cx="1394377" cy="1248992"/>
          </a:xfrm>
          <a:prstGeom prst="rect">
            <a:avLst/>
          </a:prstGeom>
        </p:spPr>
      </p:pic>
    </p:spTree>
    <p:extLst>
      <p:ext uri="{BB962C8B-B14F-4D97-AF65-F5344CB8AC3E}">
        <p14:creationId xmlns:p14="http://schemas.microsoft.com/office/powerpoint/2010/main" val="50893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500"/>
                                        <p:tgtEl>
                                          <p:spTgt spid="12"/>
                                        </p:tgtEl>
                                      </p:cBhvr>
                                    </p:animEffect>
                                  </p:childTnLst>
                                </p:cTn>
                              </p:par>
                              <p:par>
                                <p:cTn id="15" presetID="10"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par>
                                <p:cTn id="18" presetID="10" presetClass="entr" presetSubtype="0" fill="hold" nodeType="with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fade">
                                      <p:cBhvr>
                                        <p:cTn id="20" dur="500"/>
                                        <p:tgtEl>
                                          <p:spTgt spid="15"/>
                                        </p:tgtEl>
                                      </p:cBhvr>
                                    </p:animEffect>
                                  </p:childTnLst>
                                </p:cTn>
                              </p:par>
                              <p:par>
                                <p:cTn id="21" presetID="10"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fade">
                                      <p:cBhvr>
                                        <p:cTn id="26" dur="500"/>
                                        <p:tgtEl>
                                          <p:spTgt spid="18"/>
                                        </p:tgtEl>
                                      </p:cBhvr>
                                    </p:animEffect>
                                  </p:childTnLst>
                                </p:cTn>
                              </p:par>
                              <p:par>
                                <p:cTn id="27" presetID="10"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B875D14C-9E1E-2744-AA7B-534C53960414}"/>
              </a:ext>
            </a:extLst>
          </p:cNvPr>
          <p:cNvGrpSpPr/>
          <p:nvPr/>
        </p:nvGrpSpPr>
        <p:grpSpPr>
          <a:xfrm>
            <a:off x="1553504" y="1986359"/>
            <a:ext cx="1784384" cy="1784384"/>
            <a:chOff x="5065306" y="428386"/>
            <a:chExt cx="1697554" cy="1697554"/>
          </a:xfrm>
        </p:grpSpPr>
        <p:grpSp>
          <p:nvGrpSpPr>
            <p:cNvPr id="13" name="Group 12">
              <a:extLst>
                <a:ext uri="{FF2B5EF4-FFF2-40B4-BE49-F238E27FC236}">
                  <a16:creationId xmlns:a16="http://schemas.microsoft.com/office/drawing/2014/main" id="{CE6C682E-033C-A742-ADEA-8B65228A5862}"/>
                </a:ext>
              </a:extLst>
            </p:cNvPr>
            <p:cNvGrpSpPr/>
            <p:nvPr/>
          </p:nvGrpSpPr>
          <p:grpSpPr>
            <a:xfrm>
              <a:off x="5065306" y="428386"/>
              <a:ext cx="1697554" cy="1697554"/>
              <a:chOff x="5101355" y="-420391"/>
              <a:chExt cx="2238787" cy="2238787"/>
            </a:xfrm>
          </p:grpSpPr>
          <p:sp>
            <p:nvSpPr>
              <p:cNvPr id="25" name="Rectangle 24">
                <a:extLst>
                  <a:ext uri="{FF2B5EF4-FFF2-40B4-BE49-F238E27FC236}">
                    <a16:creationId xmlns:a16="http://schemas.microsoft.com/office/drawing/2014/main" id="{FD48827D-38AF-1D43-B72A-FB3A6F76D42B}"/>
                  </a:ext>
                </a:extLst>
              </p:cNvPr>
              <p:cNvSpPr/>
              <p:nvPr/>
            </p:nvSpPr>
            <p:spPr>
              <a:xfrm>
                <a:off x="6189617" y="667233"/>
                <a:ext cx="1150525" cy="11511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6" name="Oval 25">
                <a:extLst>
                  <a:ext uri="{FF2B5EF4-FFF2-40B4-BE49-F238E27FC236}">
                    <a16:creationId xmlns:a16="http://schemas.microsoft.com/office/drawing/2014/main" id="{5935F18C-6A08-6845-87B2-F8B1A9EDBF6A}"/>
                  </a:ext>
                </a:extLst>
              </p:cNvPr>
              <p:cNvSpPr/>
              <p:nvPr/>
            </p:nvSpPr>
            <p:spPr>
              <a:xfrm>
                <a:off x="5101355" y="-420391"/>
                <a:ext cx="2238787" cy="223878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grpSp>
        <p:sp>
          <p:nvSpPr>
            <p:cNvPr id="18" name="Rectangle 17">
              <a:extLst>
                <a:ext uri="{FF2B5EF4-FFF2-40B4-BE49-F238E27FC236}">
                  <a16:creationId xmlns:a16="http://schemas.microsoft.com/office/drawing/2014/main" id="{A4EF36C7-D33F-9140-8835-02409DE81CB0}"/>
                </a:ext>
              </a:extLst>
            </p:cNvPr>
            <p:cNvSpPr/>
            <p:nvPr/>
          </p:nvSpPr>
          <p:spPr>
            <a:xfrm>
              <a:off x="5256045" y="784950"/>
              <a:ext cx="1316075" cy="1024799"/>
            </a:xfrm>
            <a:prstGeom prst="rect">
              <a:avLst/>
            </a:prstGeom>
          </p:spPr>
          <p:txBody>
            <a:bodyPr wrap="square">
              <a:spAutoFit/>
            </a:bodyPr>
            <a:lstStyle/>
            <a:p>
              <a:pPr algn="ctr"/>
              <a:r>
                <a:rPr lang="en-GB" sz="1600" b="1" dirty="0">
                  <a:solidFill>
                    <a:schemeClr val="bg1"/>
                  </a:solidFill>
                </a:rPr>
                <a:t>Likes to do the same things over and over.</a:t>
              </a:r>
            </a:p>
          </p:txBody>
        </p:sp>
      </p:grpSp>
      <p:grpSp>
        <p:nvGrpSpPr>
          <p:cNvPr id="27" name="Group 26">
            <a:extLst>
              <a:ext uri="{FF2B5EF4-FFF2-40B4-BE49-F238E27FC236}">
                <a16:creationId xmlns:a16="http://schemas.microsoft.com/office/drawing/2014/main" id="{108157C3-905D-804C-AA20-6740F86CB2AA}"/>
              </a:ext>
            </a:extLst>
          </p:cNvPr>
          <p:cNvGrpSpPr/>
          <p:nvPr/>
        </p:nvGrpSpPr>
        <p:grpSpPr>
          <a:xfrm>
            <a:off x="3656009" y="1986359"/>
            <a:ext cx="1784384" cy="1784384"/>
            <a:chOff x="5065306" y="428386"/>
            <a:chExt cx="1697554" cy="1697554"/>
          </a:xfrm>
          <a:solidFill>
            <a:srgbClr val="4203BF"/>
          </a:solidFill>
        </p:grpSpPr>
        <p:grpSp>
          <p:nvGrpSpPr>
            <p:cNvPr id="28" name="Group 27">
              <a:extLst>
                <a:ext uri="{FF2B5EF4-FFF2-40B4-BE49-F238E27FC236}">
                  <a16:creationId xmlns:a16="http://schemas.microsoft.com/office/drawing/2014/main" id="{AFE72629-A086-374B-A5F5-E70282C8E2EB}"/>
                </a:ext>
              </a:extLst>
            </p:cNvPr>
            <p:cNvGrpSpPr/>
            <p:nvPr/>
          </p:nvGrpSpPr>
          <p:grpSpPr>
            <a:xfrm>
              <a:off x="5065306" y="428386"/>
              <a:ext cx="1697554" cy="1697554"/>
              <a:chOff x="5101355" y="-420391"/>
              <a:chExt cx="2238787" cy="2238787"/>
            </a:xfrm>
            <a:grpFill/>
          </p:grpSpPr>
          <p:sp>
            <p:nvSpPr>
              <p:cNvPr id="30" name="Rectangle 29">
                <a:extLst>
                  <a:ext uri="{FF2B5EF4-FFF2-40B4-BE49-F238E27FC236}">
                    <a16:creationId xmlns:a16="http://schemas.microsoft.com/office/drawing/2014/main" id="{BC4D7578-055C-044D-B89A-D455D3662E42}"/>
                  </a:ext>
                </a:extLst>
              </p:cNvPr>
              <p:cNvSpPr/>
              <p:nvPr/>
            </p:nvSpPr>
            <p:spPr>
              <a:xfrm>
                <a:off x="6189617" y="667233"/>
                <a:ext cx="1150525" cy="11511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1" name="Oval 30">
                <a:extLst>
                  <a:ext uri="{FF2B5EF4-FFF2-40B4-BE49-F238E27FC236}">
                    <a16:creationId xmlns:a16="http://schemas.microsoft.com/office/drawing/2014/main" id="{9723C1D9-86F8-8C4A-9723-81F172E5A443}"/>
                  </a:ext>
                </a:extLst>
              </p:cNvPr>
              <p:cNvSpPr/>
              <p:nvPr/>
            </p:nvSpPr>
            <p:spPr>
              <a:xfrm>
                <a:off x="5101355" y="-420391"/>
                <a:ext cx="2238787" cy="22387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grpSp>
        <p:sp>
          <p:nvSpPr>
            <p:cNvPr id="29" name="Rectangle 28">
              <a:extLst>
                <a:ext uri="{FF2B5EF4-FFF2-40B4-BE49-F238E27FC236}">
                  <a16:creationId xmlns:a16="http://schemas.microsoft.com/office/drawing/2014/main" id="{F7796D21-E6F8-554D-BCAF-80CCF6A2845A}"/>
                </a:ext>
              </a:extLst>
            </p:cNvPr>
            <p:cNvSpPr/>
            <p:nvPr/>
          </p:nvSpPr>
          <p:spPr>
            <a:xfrm>
              <a:off x="5256045" y="808556"/>
              <a:ext cx="1316075" cy="1024799"/>
            </a:xfrm>
            <a:prstGeom prst="rect">
              <a:avLst/>
            </a:prstGeom>
            <a:grpFill/>
          </p:spPr>
          <p:txBody>
            <a:bodyPr wrap="square">
              <a:spAutoFit/>
            </a:bodyPr>
            <a:lstStyle/>
            <a:p>
              <a:pPr algn="ctr"/>
              <a:r>
                <a:rPr lang="en-GB" sz="1600" b="1" dirty="0">
                  <a:solidFill>
                    <a:schemeClr val="bg1"/>
                  </a:solidFill>
                </a:rPr>
                <a:t>Finds talking to people difficult.</a:t>
              </a:r>
            </a:p>
          </p:txBody>
        </p:sp>
      </p:grpSp>
      <p:grpSp>
        <p:nvGrpSpPr>
          <p:cNvPr id="32" name="Group 31">
            <a:extLst>
              <a:ext uri="{FF2B5EF4-FFF2-40B4-BE49-F238E27FC236}">
                <a16:creationId xmlns:a16="http://schemas.microsoft.com/office/drawing/2014/main" id="{D4825E17-610C-6142-B375-77FC4D28C7A0}"/>
              </a:ext>
            </a:extLst>
          </p:cNvPr>
          <p:cNvGrpSpPr/>
          <p:nvPr/>
        </p:nvGrpSpPr>
        <p:grpSpPr>
          <a:xfrm>
            <a:off x="5802639" y="1971199"/>
            <a:ext cx="1784384" cy="1784384"/>
            <a:chOff x="5065306" y="428386"/>
            <a:chExt cx="1697554" cy="1697554"/>
          </a:xfrm>
        </p:grpSpPr>
        <p:grpSp>
          <p:nvGrpSpPr>
            <p:cNvPr id="33" name="Group 32">
              <a:extLst>
                <a:ext uri="{FF2B5EF4-FFF2-40B4-BE49-F238E27FC236}">
                  <a16:creationId xmlns:a16="http://schemas.microsoft.com/office/drawing/2014/main" id="{25824A4B-D9C7-494A-BD7B-8B7E4697D42A}"/>
                </a:ext>
              </a:extLst>
            </p:cNvPr>
            <p:cNvGrpSpPr/>
            <p:nvPr/>
          </p:nvGrpSpPr>
          <p:grpSpPr>
            <a:xfrm>
              <a:off x="5065306" y="428386"/>
              <a:ext cx="1697554" cy="1697554"/>
              <a:chOff x="5101355" y="-420391"/>
              <a:chExt cx="2238787" cy="2238787"/>
            </a:xfrm>
          </p:grpSpPr>
          <p:sp>
            <p:nvSpPr>
              <p:cNvPr id="35" name="Rectangle 34">
                <a:extLst>
                  <a:ext uri="{FF2B5EF4-FFF2-40B4-BE49-F238E27FC236}">
                    <a16:creationId xmlns:a16="http://schemas.microsoft.com/office/drawing/2014/main" id="{DBAB9F68-9DDF-CC43-9B3A-7D27963BBDE9}"/>
                  </a:ext>
                </a:extLst>
              </p:cNvPr>
              <p:cNvSpPr/>
              <p:nvPr/>
            </p:nvSpPr>
            <p:spPr>
              <a:xfrm>
                <a:off x="6189617" y="667233"/>
                <a:ext cx="1150525" cy="115116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6" name="Oval 35">
                <a:extLst>
                  <a:ext uri="{FF2B5EF4-FFF2-40B4-BE49-F238E27FC236}">
                    <a16:creationId xmlns:a16="http://schemas.microsoft.com/office/drawing/2014/main" id="{CC263410-8F8D-A64C-B7FB-A580C72CB4B5}"/>
                  </a:ext>
                </a:extLst>
              </p:cNvPr>
              <p:cNvSpPr/>
              <p:nvPr/>
            </p:nvSpPr>
            <p:spPr>
              <a:xfrm>
                <a:off x="5101355" y="-420391"/>
                <a:ext cx="2238787" cy="223878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grpSp>
        <p:sp>
          <p:nvSpPr>
            <p:cNvPr id="34" name="Rectangle 33">
              <a:extLst>
                <a:ext uri="{FF2B5EF4-FFF2-40B4-BE49-F238E27FC236}">
                  <a16:creationId xmlns:a16="http://schemas.microsoft.com/office/drawing/2014/main" id="{97901DE2-4957-2C4A-8DD1-80792C1D8672}"/>
                </a:ext>
              </a:extLst>
            </p:cNvPr>
            <p:cNvSpPr/>
            <p:nvPr/>
          </p:nvSpPr>
          <p:spPr>
            <a:xfrm>
              <a:off x="5256045" y="861664"/>
              <a:ext cx="1316075" cy="790560"/>
            </a:xfrm>
            <a:prstGeom prst="rect">
              <a:avLst/>
            </a:prstGeom>
          </p:spPr>
          <p:txBody>
            <a:bodyPr wrap="square">
              <a:spAutoFit/>
            </a:bodyPr>
            <a:lstStyle/>
            <a:p>
              <a:pPr algn="ctr"/>
              <a:r>
                <a:rPr lang="en-GB" sz="1600" b="1" dirty="0">
                  <a:solidFill>
                    <a:schemeClr val="bg1"/>
                  </a:solidFill>
                </a:rPr>
                <a:t>Can get scared easily.</a:t>
              </a:r>
            </a:p>
          </p:txBody>
        </p:sp>
      </p:grpSp>
      <p:grpSp>
        <p:nvGrpSpPr>
          <p:cNvPr id="37" name="Group 36">
            <a:extLst>
              <a:ext uri="{FF2B5EF4-FFF2-40B4-BE49-F238E27FC236}">
                <a16:creationId xmlns:a16="http://schemas.microsoft.com/office/drawing/2014/main" id="{75BE75C4-BC8B-6D42-BFA5-1DFD63DAD449}"/>
              </a:ext>
            </a:extLst>
          </p:cNvPr>
          <p:cNvGrpSpPr/>
          <p:nvPr/>
        </p:nvGrpSpPr>
        <p:grpSpPr>
          <a:xfrm>
            <a:off x="1597628" y="3893148"/>
            <a:ext cx="1784384" cy="1784384"/>
            <a:chOff x="5065306" y="428386"/>
            <a:chExt cx="1697554" cy="1697554"/>
          </a:xfrm>
        </p:grpSpPr>
        <p:grpSp>
          <p:nvGrpSpPr>
            <p:cNvPr id="38" name="Group 37">
              <a:extLst>
                <a:ext uri="{FF2B5EF4-FFF2-40B4-BE49-F238E27FC236}">
                  <a16:creationId xmlns:a16="http://schemas.microsoft.com/office/drawing/2014/main" id="{1EFD2A62-30CE-4243-A119-236689A5B007}"/>
                </a:ext>
              </a:extLst>
            </p:cNvPr>
            <p:cNvGrpSpPr/>
            <p:nvPr/>
          </p:nvGrpSpPr>
          <p:grpSpPr>
            <a:xfrm>
              <a:off x="5065306" y="428386"/>
              <a:ext cx="1697554" cy="1697554"/>
              <a:chOff x="5101355" y="-420391"/>
              <a:chExt cx="2238787" cy="2238787"/>
            </a:xfrm>
          </p:grpSpPr>
          <p:sp>
            <p:nvSpPr>
              <p:cNvPr id="40" name="Rectangle 39">
                <a:extLst>
                  <a:ext uri="{FF2B5EF4-FFF2-40B4-BE49-F238E27FC236}">
                    <a16:creationId xmlns:a16="http://schemas.microsoft.com/office/drawing/2014/main" id="{9F46344D-DCE9-FA4A-AE6E-47DB050CF6EA}"/>
                  </a:ext>
                </a:extLst>
              </p:cNvPr>
              <p:cNvSpPr/>
              <p:nvPr/>
            </p:nvSpPr>
            <p:spPr>
              <a:xfrm>
                <a:off x="6189617" y="667233"/>
                <a:ext cx="1150525" cy="115116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1" name="Oval 40">
                <a:extLst>
                  <a:ext uri="{FF2B5EF4-FFF2-40B4-BE49-F238E27FC236}">
                    <a16:creationId xmlns:a16="http://schemas.microsoft.com/office/drawing/2014/main" id="{3851C02A-564E-5B4B-B126-F570B717C809}"/>
                  </a:ext>
                </a:extLst>
              </p:cNvPr>
              <p:cNvSpPr/>
              <p:nvPr/>
            </p:nvSpPr>
            <p:spPr>
              <a:xfrm>
                <a:off x="5101355" y="-420391"/>
                <a:ext cx="2238787" cy="223878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grpSp>
        <p:sp>
          <p:nvSpPr>
            <p:cNvPr id="39" name="Rectangle 38">
              <a:extLst>
                <a:ext uri="{FF2B5EF4-FFF2-40B4-BE49-F238E27FC236}">
                  <a16:creationId xmlns:a16="http://schemas.microsoft.com/office/drawing/2014/main" id="{7214D769-A709-6442-AFF5-87F563CBE417}"/>
                </a:ext>
              </a:extLst>
            </p:cNvPr>
            <p:cNvSpPr/>
            <p:nvPr/>
          </p:nvSpPr>
          <p:spPr>
            <a:xfrm>
              <a:off x="5164781" y="1015553"/>
              <a:ext cx="1462691" cy="556319"/>
            </a:xfrm>
            <a:prstGeom prst="rect">
              <a:avLst/>
            </a:prstGeom>
          </p:spPr>
          <p:txBody>
            <a:bodyPr wrap="square">
              <a:spAutoFit/>
            </a:bodyPr>
            <a:lstStyle/>
            <a:p>
              <a:pPr algn="ctr"/>
              <a:r>
                <a:rPr lang="en-GB" sz="1600" b="1" dirty="0">
                  <a:solidFill>
                    <a:schemeClr val="bg1"/>
                  </a:solidFill>
                </a:rPr>
                <a:t>Doesn't like bright lights.</a:t>
              </a:r>
            </a:p>
          </p:txBody>
        </p:sp>
      </p:grpSp>
      <p:grpSp>
        <p:nvGrpSpPr>
          <p:cNvPr id="42" name="Group 41">
            <a:extLst>
              <a:ext uri="{FF2B5EF4-FFF2-40B4-BE49-F238E27FC236}">
                <a16:creationId xmlns:a16="http://schemas.microsoft.com/office/drawing/2014/main" id="{117061CE-6942-F047-9A5C-D704FA99EA66}"/>
              </a:ext>
            </a:extLst>
          </p:cNvPr>
          <p:cNvGrpSpPr/>
          <p:nvPr/>
        </p:nvGrpSpPr>
        <p:grpSpPr>
          <a:xfrm>
            <a:off x="3700133" y="3893148"/>
            <a:ext cx="1784384" cy="1784384"/>
            <a:chOff x="5065306" y="428386"/>
            <a:chExt cx="1697554" cy="1697554"/>
          </a:xfrm>
        </p:grpSpPr>
        <p:grpSp>
          <p:nvGrpSpPr>
            <p:cNvPr id="43" name="Group 42">
              <a:extLst>
                <a:ext uri="{FF2B5EF4-FFF2-40B4-BE49-F238E27FC236}">
                  <a16:creationId xmlns:a16="http://schemas.microsoft.com/office/drawing/2014/main" id="{B529940C-1E3A-AE4B-8406-F6F396346822}"/>
                </a:ext>
              </a:extLst>
            </p:cNvPr>
            <p:cNvGrpSpPr/>
            <p:nvPr/>
          </p:nvGrpSpPr>
          <p:grpSpPr>
            <a:xfrm>
              <a:off x="5065306" y="428386"/>
              <a:ext cx="1697554" cy="1697554"/>
              <a:chOff x="5101355" y="-420391"/>
              <a:chExt cx="2238787" cy="2238787"/>
            </a:xfrm>
          </p:grpSpPr>
          <p:sp>
            <p:nvSpPr>
              <p:cNvPr id="45" name="Rectangle 44">
                <a:extLst>
                  <a:ext uri="{FF2B5EF4-FFF2-40B4-BE49-F238E27FC236}">
                    <a16:creationId xmlns:a16="http://schemas.microsoft.com/office/drawing/2014/main" id="{8F9D788A-058A-2B42-8779-C13E257F3268}"/>
                  </a:ext>
                </a:extLst>
              </p:cNvPr>
              <p:cNvSpPr/>
              <p:nvPr/>
            </p:nvSpPr>
            <p:spPr>
              <a:xfrm>
                <a:off x="6189617" y="667233"/>
                <a:ext cx="1150525" cy="11511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6" name="Oval 45">
                <a:extLst>
                  <a:ext uri="{FF2B5EF4-FFF2-40B4-BE49-F238E27FC236}">
                    <a16:creationId xmlns:a16="http://schemas.microsoft.com/office/drawing/2014/main" id="{D655C78E-7C7B-5E47-A74B-B2153D008211}"/>
                  </a:ext>
                </a:extLst>
              </p:cNvPr>
              <p:cNvSpPr/>
              <p:nvPr/>
            </p:nvSpPr>
            <p:spPr>
              <a:xfrm>
                <a:off x="5101355" y="-420391"/>
                <a:ext cx="2238787" cy="223878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grpSp>
        <p:sp>
          <p:nvSpPr>
            <p:cNvPr id="44" name="Rectangle 43">
              <a:extLst>
                <a:ext uri="{FF2B5EF4-FFF2-40B4-BE49-F238E27FC236}">
                  <a16:creationId xmlns:a16="http://schemas.microsoft.com/office/drawing/2014/main" id="{245B7484-3933-1F4E-B885-30777D4D9A63}"/>
                </a:ext>
              </a:extLst>
            </p:cNvPr>
            <p:cNvSpPr/>
            <p:nvPr/>
          </p:nvSpPr>
          <p:spPr>
            <a:xfrm>
              <a:off x="5256045" y="1023603"/>
              <a:ext cx="1316075" cy="556319"/>
            </a:xfrm>
            <a:prstGeom prst="rect">
              <a:avLst/>
            </a:prstGeom>
          </p:spPr>
          <p:txBody>
            <a:bodyPr wrap="square">
              <a:spAutoFit/>
            </a:bodyPr>
            <a:lstStyle/>
            <a:p>
              <a:pPr algn="ctr"/>
              <a:r>
                <a:rPr lang="en-GB" sz="1600" b="1" dirty="0">
                  <a:solidFill>
                    <a:schemeClr val="bg1"/>
                  </a:solidFill>
                </a:rPr>
                <a:t>Doesn't like noise.</a:t>
              </a:r>
            </a:p>
          </p:txBody>
        </p:sp>
      </p:grpSp>
      <p:grpSp>
        <p:nvGrpSpPr>
          <p:cNvPr id="47" name="Group 46">
            <a:extLst>
              <a:ext uri="{FF2B5EF4-FFF2-40B4-BE49-F238E27FC236}">
                <a16:creationId xmlns:a16="http://schemas.microsoft.com/office/drawing/2014/main" id="{730E8AFC-906A-5846-9EEC-F2FC9E7D1F68}"/>
              </a:ext>
            </a:extLst>
          </p:cNvPr>
          <p:cNvGrpSpPr/>
          <p:nvPr/>
        </p:nvGrpSpPr>
        <p:grpSpPr>
          <a:xfrm>
            <a:off x="5846763" y="3877988"/>
            <a:ext cx="1784384" cy="1784384"/>
            <a:chOff x="5065306" y="428386"/>
            <a:chExt cx="1697554" cy="1697554"/>
          </a:xfrm>
        </p:grpSpPr>
        <p:grpSp>
          <p:nvGrpSpPr>
            <p:cNvPr id="48" name="Group 47">
              <a:extLst>
                <a:ext uri="{FF2B5EF4-FFF2-40B4-BE49-F238E27FC236}">
                  <a16:creationId xmlns:a16="http://schemas.microsoft.com/office/drawing/2014/main" id="{02C8F710-F471-8B42-B2D5-E8D3E19D7D4E}"/>
                </a:ext>
              </a:extLst>
            </p:cNvPr>
            <p:cNvGrpSpPr/>
            <p:nvPr/>
          </p:nvGrpSpPr>
          <p:grpSpPr>
            <a:xfrm>
              <a:off x="5065306" y="428386"/>
              <a:ext cx="1697554" cy="1697554"/>
              <a:chOff x="5101355" y="-420391"/>
              <a:chExt cx="2238787" cy="2238787"/>
            </a:xfrm>
          </p:grpSpPr>
          <p:sp>
            <p:nvSpPr>
              <p:cNvPr id="50" name="Rectangle 49">
                <a:extLst>
                  <a:ext uri="{FF2B5EF4-FFF2-40B4-BE49-F238E27FC236}">
                    <a16:creationId xmlns:a16="http://schemas.microsoft.com/office/drawing/2014/main" id="{51CD8F43-3698-3145-A46B-E998C121BD36}"/>
                  </a:ext>
                </a:extLst>
              </p:cNvPr>
              <p:cNvSpPr/>
              <p:nvPr/>
            </p:nvSpPr>
            <p:spPr>
              <a:xfrm>
                <a:off x="6189617" y="667233"/>
                <a:ext cx="1150525" cy="11511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51" name="Oval 50">
                <a:extLst>
                  <a:ext uri="{FF2B5EF4-FFF2-40B4-BE49-F238E27FC236}">
                    <a16:creationId xmlns:a16="http://schemas.microsoft.com/office/drawing/2014/main" id="{51197D17-64A2-494B-BFC3-8987C763F009}"/>
                  </a:ext>
                </a:extLst>
              </p:cNvPr>
              <p:cNvSpPr/>
              <p:nvPr/>
            </p:nvSpPr>
            <p:spPr>
              <a:xfrm>
                <a:off x="5101355" y="-420391"/>
                <a:ext cx="2238787" cy="223878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p>
            </p:txBody>
          </p:sp>
        </p:grpSp>
        <p:sp>
          <p:nvSpPr>
            <p:cNvPr id="49" name="Rectangle 48">
              <a:extLst>
                <a:ext uri="{FF2B5EF4-FFF2-40B4-BE49-F238E27FC236}">
                  <a16:creationId xmlns:a16="http://schemas.microsoft.com/office/drawing/2014/main" id="{1B505464-EE1C-924F-8A86-0CFE62AEB368}"/>
                </a:ext>
              </a:extLst>
            </p:cNvPr>
            <p:cNvSpPr/>
            <p:nvPr/>
          </p:nvSpPr>
          <p:spPr>
            <a:xfrm>
              <a:off x="5256045" y="1006624"/>
              <a:ext cx="1316075" cy="556319"/>
            </a:xfrm>
            <a:prstGeom prst="rect">
              <a:avLst/>
            </a:prstGeom>
          </p:spPr>
          <p:txBody>
            <a:bodyPr wrap="square">
              <a:spAutoFit/>
            </a:bodyPr>
            <a:lstStyle/>
            <a:p>
              <a:pPr algn="ctr"/>
              <a:r>
                <a:rPr lang="en-GB" sz="1600" b="1" dirty="0">
                  <a:solidFill>
                    <a:schemeClr val="bg1"/>
                  </a:solidFill>
                </a:rPr>
                <a:t>Doesn't like change.</a:t>
              </a:r>
            </a:p>
          </p:txBody>
        </p:sp>
      </p:grpSp>
      <p:pic>
        <p:nvPicPr>
          <p:cNvPr id="19" name="Picture 18">
            <a:extLst>
              <a:ext uri="{FF2B5EF4-FFF2-40B4-BE49-F238E27FC236}">
                <a16:creationId xmlns:a16="http://schemas.microsoft.com/office/drawing/2014/main" id="{F6216A42-4400-BE45-857D-44706C1A17C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976827" y="942987"/>
            <a:ext cx="1078818" cy="1078818"/>
          </a:xfrm>
          <a:prstGeom prst="rect">
            <a:avLst/>
          </a:prstGeom>
        </p:spPr>
      </p:pic>
      <p:pic>
        <p:nvPicPr>
          <p:cNvPr id="20" name="Picture 19">
            <a:extLst>
              <a:ext uri="{FF2B5EF4-FFF2-40B4-BE49-F238E27FC236}">
                <a16:creationId xmlns:a16="http://schemas.microsoft.com/office/drawing/2014/main" id="{2D230D19-4D55-A340-A97A-A93D3126C96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16121" y="2385975"/>
            <a:ext cx="1078818" cy="1078818"/>
          </a:xfrm>
          <a:prstGeom prst="rect">
            <a:avLst/>
          </a:prstGeom>
        </p:spPr>
      </p:pic>
      <p:pic>
        <p:nvPicPr>
          <p:cNvPr id="21" name="Picture 20">
            <a:extLst>
              <a:ext uri="{FF2B5EF4-FFF2-40B4-BE49-F238E27FC236}">
                <a16:creationId xmlns:a16="http://schemas.microsoft.com/office/drawing/2014/main" id="{89AA1466-512C-C049-9083-42E2A52D048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551901" y="2375815"/>
            <a:ext cx="1078818" cy="1078818"/>
          </a:xfrm>
          <a:prstGeom prst="rect">
            <a:avLst/>
          </a:prstGeom>
        </p:spPr>
      </p:pic>
      <p:pic>
        <p:nvPicPr>
          <p:cNvPr id="22" name="Picture 21">
            <a:extLst>
              <a:ext uri="{FF2B5EF4-FFF2-40B4-BE49-F238E27FC236}">
                <a16:creationId xmlns:a16="http://schemas.microsoft.com/office/drawing/2014/main" id="{A1C781F7-3112-7F48-B9AB-CC63CF871234}"/>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23126" y="4199775"/>
            <a:ext cx="1078818" cy="1078818"/>
          </a:xfrm>
          <a:prstGeom prst="rect">
            <a:avLst/>
          </a:prstGeom>
        </p:spPr>
      </p:pic>
      <p:pic>
        <p:nvPicPr>
          <p:cNvPr id="23" name="Picture 22">
            <a:extLst>
              <a:ext uri="{FF2B5EF4-FFF2-40B4-BE49-F238E27FC236}">
                <a16:creationId xmlns:a16="http://schemas.microsoft.com/office/drawing/2014/main" id="{F1BFA4F8-7BBF-2844-BFBD-8F7A296E8857}"/>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587023" y="4255748"/>
            <a:ext cx="1078818" cy="1078818"/>
          </a:xfrm>
          <a:prstGeom prst="rect">
            <a:avLst/>
          </a:prstGeom>
        </p:spPr>
      </p:pic>
      <p:pic>
        <p:nvPicPr>
          <p:cNvPr id="24" name="Picture 23">
            <a:extLst>
              <a:ext uri="{FF2B5EF4-FFF2-40B4-BE49-F238E27FC236}">
                <a16:creationId xmlns:a16="http://schemas.microsoft.com/office/drawing/2014/main" id="{63B5D721-56F7-E847-B7C5-BBC9772FC00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4144828" y="5748152"/>
            <a:ext cx="1204394" cy="1078818"/>
          </a:xfrm>
          <a:prstGeom prst="rect">
            <a:avLst/>
          </a:prstGeom>
        </p:spPr>
      </p:pic>
    </p:spTree>
    <p:extLst>
      <p:ext uri="{BB962C8B-B14F-4D97-AF65-F5344CB8AC3E}">
        <p14:creationId xmlns:p14="http://schemas.microsoft.com/office/powerpoint/2010/main" val="2285627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down)">
                                      <p:cBhvr>
                                        <p:cTn id="12" dur="580">
                                          <p:stCondLst>
                                            <p:cond delay="0"/>
                                          </p:stCondLst>
                                        </p:cTn>
                                        <p:tgtEl>
                                          <p:spTgt spid="20"/>
                                        </p:tgtEl>
                                      </p:cBhvr>
                                    </p:animEffect>
                                    <p:anim calcmode="lin" valueType="num">
                                      <p:cBhvr>
                                        <p:cTn id="13"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8" dur="26">
                                          <p:stCondLst>
                                            <p:cond delay="650"/>
                                          </p:stCondLst>
                                        </p:cTn>
                                        <p:tgtEl>
                                          <p:spTgt spid="20"/>
                                        </p:tgtEl>
                                      </p:cBhvr>
                                      <p:to x="100000" y="60000"/>
                                    </p:animScale>
                                    <p:animScale>
                                      <p:cBhvr>
                                        <p:cTn id="19" dur="166" decel="50000">
                                          <p:stCondLst>
                                            <p:cond delay="676"/>
                                          </p:stCondLst>
                                        </p:cTn>
                                        <p:tgtEl>
                                          <p:spTgt spid="20"/>
                                        </p:tgtEl>
                                      </p:cBhvr>
                                      <p:to x="100000" y="100000"/>
                                    </p:animScale>
                                    <p:animScale>
                                      <p:cBhvr>
                                        <p:cTn id="20" dur="26">
                                          <p:stCondLst>
                                            <p:cond delay="1312"/>
                                          </p:stCondLst>
                                        </p:cTn>
                                        <p:tgtEl>
                                          <p:spTgt spid="20"/>
                                        </p:tgtEl>
                                      </p:cBhvr>
                                      <p:to x="100000" y="80000"/>
                                    </p:animScale>
                                    <p:animScale>
                                      <p:cBhvr>
                                        <p:cTn id="21" dur="166" decel="50000">
                                          <p:stCondLst>
                                            <p:cond delay="1338"/>
                                          </p:stCondLst>
                                        </p:cTn>
                                        <p:tgtEl>
                                          <p:spTgt spid="20"/>
                                        </p:tgtEl>
                                      </p:cBhvr>
                                      <p:to x="100000" y="100000"/>
                                    </p:animScale>
                                    <p:animScale>
                                      <p:cBhvr>
                                        <p:cTn id="22" dur="26">
                                          <p:stCondLst>
                                            <p:cond delay="1642"/>
                                          </p:stCondLst>
                                        </p:cTn>
                                        <p:tgtEl>
                                          <p:spTgt spid="20"/>
                                        </p:tgtEl>
                                      </p:cBhvr>
                                      <p:to x="100000" y="90000"/>
                                    </p:animScale>
                                    <p:animScale>
                                      <p:cBhvr>
                                        <p:cTn id="23" dur="166" decel="50000">
                                          <p:stCondLst>
                                            <p:cond delay="1668"/>
                                          </p:stCondLst>
                                        </p:cTn>
                                        <p:tgtEl>
                                          <p:spTgt spid="20"/>
                                        </p:tgtEl>
                                      </p:cBhvr>
                                      <p:to x="100000" y="100000"/>
                                    </p:animScale>
                                    <p:animScale>
                                      <p:cBhvr>
                                        <p:cTn id="24" dur="26">
                                          <p:stCondLst>
                                            <p:cond delay="1808"/>
                                          </p:stCondLst>
                                        </p:cTn>
                                        <p:tgtEl>
                                          <p:spTgt spid="20"/>
                                        </p:tgtEl>
                                      </p:cBhvr>
                                      <p:to x="100000" y="95000"/>
                                    </p:animScale>
                                    <p:animScale>
                                      <p:cBhvr>
                                        <p:cTn id="25" dur="166" decel="50000">
                                          <p:stCondLst>
                                            <p:cond delay="1834"/>
                                          </p:stCondLst>
                                        </p:cTn>
                                        <p:tgtEl>
                                          <p:spTgt spid="20"/>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27"/>
                                        </p:tgtEl>
                                        <p:attrNameLst>
                                          <p:attrName>style.visibility</p:attrName>
                                        </p:attrNameLst>
                                      </p:cBhvr>
                                      <p:to>
                                        <p:strVal val="visible"/>
                                      </p:to>
                                    </p:set>
                                    <p:animEffect transition="in" filter="wipe(down)">
                                      <p:cBhvr>
                                        <p:cTn id="30" dur="500"/>
                                        <p:tgtEl>
                                          <p:spTgt spid="27"/>
                                        </p:tgtEl>
                                      </p:cBhvr>
                                    </p:animEffect>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down)">
                                      <p:cBhvr>
                                        <p:cTn id="35" dur="580">
                                          <p:stCondLst>
                                            <p:cond delay="0"/>
                                          </p:stCondLst>
                                        </p:cTn>
                                        <p:tgtEl>
                                          <p:spTgt spid="19"/>
                                        </p:tgtEl>
                                      </p:cBhvr>
                                    </p:animEffect>
                                    <p:anim calcmode="lin" valueType="num">
                                      <p:cBhvr>
                                        <p:cTn id="36"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41" dur="26">
                                          <p:stCondLst>
                                            <p:cond delay="650"/>
                                          </p:stCondLst>
                                        </p:cTn>
                                        <p:tgtEl>
                                          <p:spTgt spid="19"/>
                                        </p:tgtEl>
                                      </p:cBhvr>
                                      <p:to x="100000" y="60000"/>
                                    </p:animScale>
                                    <p:animScale>
                                      <p:cBhvr>
                                        <p:cTn id="42" dur="166" decel="50000">
                                          <p:stCondLst>
                                            <p:cond delay="676"/>
                                          </p:stCondLst>
                                        </p:cTn>
                                        <p:tgtEl>
                                          <p:spTgt spid="19"/>
                                        </p:tgtEl>
                                      </p:cBhvr>
                                      <p:to x="100000" y="100000"/>
                                    </p:animScale>
                                    <p:animScale>
                                      <p:cBhvr>
                                        <p:cTn id="43" dur="26">
                                          <p:stCondLst>
                                            <p:cond delay="1312"/>
                                          </p:stCondLst>
                                        </p:cTn>
                                        <p:tgtEl>
                                          <p:spTgt spid="19"/>
                                        </p:tgtEl>
                                      </p:cBhvr>
                                      <p:to x="100000" y="80000"/>
                                    </p:animScale>
                                    <p:animScale>
                                      <p:cBhvr>
                                        <p:cTn id="44" dur="166" decel="50000">
                                          <p:stCondLst>
                                            <p:cond delay="1338"/>
                                          </p:stCondLst>
                                        </p:cTn>
                                        <p:tgtEl>
                                          <p:spTgt spid="19"/>
                                        </p:tgtEl>
                                      </p:cBhvr>
                                      <p:to x="100000" y="100000"/>
                                    </p:animScale>
                                    <p:animScale>
                                      <p:cBhvr>
                                        <p:cTn id="45" dur="26">
                                          <p:stCondLst>
                                            <p:cond delay="1642"/>
                                          </p:stCondLst>
                                        </p:cTn>
                                        <p:tgtEl>
                                          <p:spTgt spid="19"/>
                                        </p:tgtEl>
                                      </p:cBhvr>
                                      <p:to x="100000" y="90000"/>
                                    </p:animScale>
                                    <p:animScale>
                                      <p:cBhvr>
                                        <p:cTn id="46" dur="166" decel="50000">
                                          <p:stCondLst>
                                            <p:cond delay="1668"/>
                                          </p:stCondLst>
                                        </p:cTn>
                                        <p:tgtEl>
                                          <p:spTgt spid="19"/>
                                        </p:tgtEl>
                                      </p:cBhvr>
                                      <p:to x="100000" y="100000"/>
                                    </p:animScale>
                                    <p:animScale>
                                      <p:cBhvr>
                                        <p:cTn id="47" dur="26">
                                          <p:stCondLst>
                                            <p:cond delay="1808"/>
                                          </p:stCondLst>
                                        </p:cTn>
                                        <p:tgtEl>
                                          <p:spTgt spid="19"/>
                                        </p:tgtEl>
                                      </p:cBhvr>
                                      <p:to x="100000" y="95000"/>
                                    </p:animScale>
                                    <p:animScale>
                                      <p:cBhvr>
                                        <p:cTn id="48" dur="166" decel="50000">
                                          <p:stCondLst>
                                            <p:cond delay="1834"/>
                                          </p:stCondLst>
                                        </p:cTn>
                                        <p:tgtEl>
                                          <p:spTgt spid="19"/>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nodeType="clickEffect">
                                  <p:stCondLst>
                                    <p:cond delay="0"/>
                                  </p:stCondLst>
                                  <p:childTnLst>
                                    <p:set>
                                      <p:cBhvr>
                                        <p:cTn id="52" dur="1" fill="hold">
                                          <p:stCondLst>
                                            <p:cond delay="0"/>
                                          </p:stCondLst>
                                        </p:cTn>
                                        <p:tgtEl>
                                          <p:spTgt spid="32"/>
                                        </p:tgtEl>
                                        <p:attrNameLst>
                                          <p:attrName>style.visibility</p:attrName>
                                        </p:attrNameLst>
                                      </p:cBhvr>
                                      <p:to>
                                        <p:strVal val="visible"/>
                                      </p:to>
                                    </p:set>
                                    <p:animEffect transition="in" filter="wipe(down)">
                                      <p:cBhvr>
                                        <p:cTn id="53" dur="500"/>
                                        <p:tgtEl>
                                          <p:spTgt spid="32"/>
                                        </p:tgtEl>
                                      </p:cBhvr>
                                    </p:animEffect>
                                  </p:childTnLst>
                                </p:cTn>
                              </p:par>
                            </p:childTnLst>
                          </p:cTn>
                        </p:par>
                      </p:childTnLst>
                    </p:cTn>
                  </p:par>
                  <p:par>
                    <p:cTn id="54" fill="hold">
                      <p:stCondLst>
                        <p:cond delay="indefinite"/>
                      </p:stCondLst>
                      <p:childTnLst>
                        <p:par>
                          <p:cTn id="55" fill="hold">
                            <p:stCondLst>
                              <p:cond delay="0"/>
                            </p:stCondLst>
                            <p:childTnLst>
                              <p:par>
                                <p:cTn id="56" presetID="26" presetClass="entr" presetSubtype="0" fill="hold" nodeType="click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wipe(down)">
                                      <p:cBhvr>
                                        <p:cTn id="58" dur="580">
                                          <p:stCondLst>
                                            <p:cond delay="0"/>
                                          </p:stCondLst>
                                        </p:cTn>
                                        <p:tgtEl>
                                          <p:spTgt spid="21"/>
                                        </p:tgtEl>
                                      </p:cBhvr>
                                    </p:animEffect>
                                    <p:anim calcmode="lin" valueType="num">
                                      <p:cBhvr>
                                        <p:cTn id="59"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60"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61"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62"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63"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64" dur="26">
                                          <p:stCondLst>
                                            <p:cond delay="650"/>
                                          </p:stCondLst>
                                        </p:cTn>
                                        <p:tgtEl>
                                          <p:spTgt spid="21"/>
                                        </p:tgtEl>
                                      </p:cBhvr>
                                      <p:to x="100000" y="60000"/>
                                    </p:animScale>
                                    <p:animScale>
                                      <p:cBhvr>
                                        <p:cTn id="65" dur="166" decel="50000">
                                          <p:stCondLst>
                                            <p:cond delay="676"/>
                                          </p:stCondLst>
                                        </p:cTn>
                                        <p:tgtEl>
                                          <p:spTgt spid="21"/>
                                        </p:tgtEl>
                                      </p:cBhvr>
                                      <p:to x="100000" y="100000"/>
                                    </p:animScale>
                                    <p:animScale>
                                      <p:cBhvr>
                                        <p:cTn id="66" dur="26">
                                          <p:stCondLst>
                                            <p:cond delay="1312"/>
                                          </p:stCondLst>
                                        </p:cTn>
                                        <p:tgtEl>
                                          <p:spTgt spid="21"/>
                                        </p:tgtEl>
                                      </p:cBhvr>
                                      <p:to x="100000" y="80000"/>
                                    </p:animScale>
                                    <p:animScale>
                                      <p:cBhvr>
                                        <p:cTn id="67" dur="166" decel="50000">
                                          <p:stCondLst>
                                            <p:cond delay="1338"/>
                                          </p:stCondLst>
                                        </p:cTn>
                                        <p:tgtEl>
                                          <p:spTgt spid="21"/>
                                        </p:tgtEl>
                                      </p:cBhvr>
                                      <p:to x="100000" y="100000"/>
                                    </p:animScale>
                                    <p:animScale>
                                      <p:cBhvr>
                                        <p:cTn id="68" dur="26">
                                          <p:stCondLst>
                                            <p:cond delay="1642"/>
                                          </p:stCondLst>
                                        </p:cTn>
                                        <p:tgtEl>
                                          <p:spTgt spid="21"/>
                                        </p:tgtEl>
                                      </p:cBhvr>
                                      <p:to x="100000" y="90000"/>
                                    </p:animScale>
                                    <p:animScale>
                                      <p:cBhvr>
                                        <p:cTn id="69" dur="166" decel="50000">
                                          <p:stCondLst>
                                            <p:cond delay="1668"/>
                                          </p:stCondLst>
                                        </p:cTn>
                                        <p:tgtEl>
                                          <p:spTgt spid="21"/>
                                        </p:tgtEl>
                                      </p:cBhvr>
                                      <p:to x="100000" y="100000"/>
                                    </p:animScale>
                                    <p:animScale>
                                      <p:cBhvr>
                                        <p:cTn id="70" dur="26">
                                          <p:stCondLst>
                                            <p:cond delay="1808"/>
                                          </p:stCondLst>
                                        </p:cTn>
                                        <p:tgtEl>
                                          <p:spTgt spid="21"/>
                                        </p:tgtEl>
                                      </p:cBhvr>
                                      <p:to x="100000" y="95000"/>
                                    </p:animScale>
                                    <p:animScale>
                                      <p:cBhvr>
                                        <p:cTn id="71" dur="166" decel="50000">
                                          <p:stCondLst>
                                            <p:cond delay="1834"/>
                                          </p:stCondLst>
                                        </p:cTn>
                                        <p:tgtEl>
                                          <p:spTgt spid="21"/>
                                        </p:tgtEl>
                                      </p:cBhvr>
                                      <p:to x="100000" y="100000"/>
                                    </p:animScale>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nodeType="clickEffect">
                                  <p:stCondLst>
                                    <p:cond delay="0"/>
                                  </p:stCondLst>
                                  <p:childTnLst>
                                    <p:set>
                                      <p:cBhvr>
                                        <p:cTn id="75" dur="1" fill="hold">
                                          <p:stCondLst>
                                            <p:cond delay="0"/>
                                          </p:stCondLst>
                                        </p:cTn>
                                        <p:tgtEl>
                                          <p:spTgt spid="37"/>
                                        </p:tgtEl>
                                        <p:attrNameLst>
                                          <p:attrName>style.visibility</p:attrName>
                                        </p:attrNameLst>
                                      </p:cBhvr>
                                      <p:to>
                                        <p:strVal val="visible"/>
                                      </p:to>
                                    </p:set>
                                    <p:animEffect transition="in" filter="wipe(down)">
                                      <p:cBhvr>
                                        <p:cTn id="76" dur="500"/>
                                        <p:tgtEl>
                                          <p:spTgt spid="37"/>
                                        </p:tgtEl>
                                      </p:cBhvr>
                                    </p:animEffect>
                                  </p:childTnLst>
                                </p:cTn>
                              </p:par>
                            </p:childTnLst>
                          </p:cTn>
                        </p:par>
                      </p:childTnLst>
                    </p:cTn>
                  </p:par>
                  <p:par>
                    <p:cTn id="77" fill="hold">
                      <p:stCondLst>
                        <p:cond delay="indefinite"/>
                      </p:stCondLst>
                      <p:childTnLst>
                        <p:par>
                          <p:cTn id="78" fill="hold">
                            <p:stCondLst>
                              <p:cond delay="0"/>
                            </p:stCondLst>
                            <p:childTnLst>
                              <p:par>
                                <p:cTn id="79" presetID="26" presetClass="entr" presetSubtype="0" fill="hold" nodeType="clickEffect">
                                  <p:stCondLst>
                                    <p:cond delay="0"/>
                                  </p:stCondLst>
                                  <p:childTnLst>
                                    <p:set>
                                      <p:cBhvr>
                                        <p:cTn id="80" dur="1" fill="hold">
                                          <p:stCondLst>
                                            <p:cond delay="0"/>
                                          </p:stCondLst>
                                        </p:cTn>
                                        <p:tgtEl>
                                          <p:spTgt spid="22"/>
                                        </p:tgtEl>
                                        <p:attrNameLst>
                                          <p:attrName>style.visibility</p:attrName>
                                        </p:attrNameLst>
                                      </p:cBhvr>
                                      <p:to>
                                        <p:strVal val="visible"/>
                                      </p:to>
                                    </p:set>
                                    <p:animEffect transition="in" filter="wipe(down)">
                                      <p:cBhvr>
                                        <p:cTn id="81" dur="580">
                                          <p:stCondLst>
                                            <p:cond delay="0"/>
                                          </p:stCondLst>
                                        </p:cTn>
                                        <p:tgtEl>
                                          <p:spTgt spid="22"/>
                                        </p:tgtEl>
                                      </p:cBhvr>
                                    </p:animEffect>
                                    <p:anim calcmode="lin" valueType="num">
                                      <p:cBhvr>
                                        <p:cTn id="82"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87" dur="26">
                                          <p:stCondLst>
                                            <p:cond delay="650"/>
                                          </p:stCondLst>
                                        </p:cTn>
                                        <p:tgtEl>
                                          <p:spTgt spid="22"/>
                                        </p:tgtEl>
                                      </p:cBhvr>
                                      <p:to x="100000" y="60000"/>
                                    </p:animScale>
                                    <p:animScale>
                                      <p:cBhvr>
                                        <p:cTn id="88" dur="166" decel="50000">
                                          <p:stCondLst>
                                            <p:cond delay="676"/>
                                          </p:stCondLst>
                                        </p:cTn>
                                        <p:tgtEl>
                                          <p:spTgt spid="22"/>
                                        </p:tgtEl>
                                      </p:cBhvr>
                                      <p:to x="100000" y="100000"/>
                                    </p:animScale>
                                    <p:animScale>
                                      <p:cBhvr>
                                        <p:cTn id="89" dur="26">
                                          <p:stCondLst>
                                            <p:cond delay="1312"/>
                                          </p:stCondLst>
                                        </p:cTn>
                                        <p:tgtEl>
                                          <p:spTgt spid="22"/>
                                        </p:tgtEl>
                                      </p:cBhvr>
                                      <p:to x="100000" y="80000"/>
                                    </p:animScale>
                                    <p:animScale>
                                      <p:cBhvr>
                                        <p:cTn id="90" dur="166" decel="50000">
                                          <p:stCondLst>
                                            <p:cond delay="1338"/>
                                          </p:stCondLst>
                                        </p:cTn>
                                        <p:tgtEl>
                                          <p:spTgt spid="22"/>
                                        </p:tgtEl>
                                      </p:cBhvr>
                                      <p:to x="100000" y="100000"/>
                                    </p:animScale>
                                    <p:animScale>
                                      <p:cBhvr>
                                        <p:cTn id="91" dur="26">
                                          <p:stCondLst>
                                            <p:cond delay="1642"/>
                                          </p:stCondLst>
                                        </p:cTn>
                                        <p:tgtEl>
                                          <p:spTgt spid="22"/>
                                        </p:tgtEl>
                                      </p:cBhvr>
                                      <p:to x="100000" y="90000"/>
                                    </p:animScale>
                                    <p:animScale>
                                      <p:cBhvr>
                                        <p:cTn id="92" dur="166" decel="50000">
                                          <p:stCondLst>
                                            <p:cond delay="1668"/>
                                          </p:stCondLst>
                                        </p:cTn>
                                        <p:tgtEl>
                                          <p:spTgt spid="22"/>
                                        </p:tgtEl>
                                      </p:cBhvr>
                                      <p:to x="100000" y="100000"/>
                                    </p:animScale>
                                    <p:animScale>
                                      <p:cBhvr>
                                        <p:cTn id="93" dur="26">
                                          <p:stCondLst>
                                            <p:cond delay="1808"/>
                                          </p:stCondLst>
                                        </p:cTn>
                                        <p:tgtEl>
                                          <p:spTgt spid="22"/>
                                        </p:tgtEl>
                                      </p:cBhvr>
                                      <p:to x="100000" y="95000"/>
                                    </p:animScale>
                                    <p:animScale>
                                      <p:cBhvr>
                                        <p:cTn id="94" dur="166" decel="50000">
                                          <p:stCondLst>
                                            <p:cond delay="1834"/>
                                          </p:stCondLst>
                                        </p:cTn>
                                        <p:tgtEl>
                                          <p:spTgt spid="22"/>
                                        </p:tgtEl>
                                      </p:cBhvr>
                                      <p:to x="100000" y="100000"/>
                                    </p:animScale>
                                  </p:childTnLst>
                                </p:cTn>
                              </p:par>
                            </p:childTnLst>
                          </p:cTn>
                        </p:par>
                      </p:childTnLst>
                    </p:cTn>
                  </p:par>
                  <p:par>
                    <p:cTn id="95" fill="hold">
                      <p:stCondLst>
                        <p:cond delay="indefinite"/>
                      </p:stCondLst>
                      <p:childTnLst>
                        <p:par>
                          <p:cTn id="96" fill="hold">
                            <p:stCondLst>
                              <p:cond delay="0"/>
                            </p:stCondLst>
                            <p:childTnLst>
                              <p:par>
                                <p:cTn id="97" presetID="22" presetClass="entr" presetSubtype="4" fill="hold" nodeType="clickEffect">
                                  <p:stCondLst>
                                    <p:cond delay="0"/>
                                  </p:stCondLst>
                                  <p:childTnLst>
                                    <p:set>
                                      <p:cBhvr>
                                        <p:cTn id="98" dur="1" fill="hold">
                                          <p:stCondLst>
                                            <p:cond delay="0"/>
                                          </p:stCondLst>
                                        </p:cTn>
                                        <p:tgtEl>
                                          <p:spTgt spid="42"/>
                                        </p:tgtEl>
                                        <p:attrNameLst>
                                          <p:attrName>style.visibility</p:attrName>
                                        </p:attrNameLst>
                                      </p:cBhvr>
                                      <p:to>
                                        <p:strVal val="visible"/>
                                      </p:to>
                                    </p:set>
                                    <p:animEffect transition="in" filter="wipe(down)">
                                      <p:cBhvr>
                                        <p:cTn id="99" dur="500"/>
                                        <p:tgtEl>
                                          <p:spTgt spid="42"/>
                                        </p:tgtEl>
                                      </p:cBhvr>
                                    </p:animEffect>
                                  </p:childTnLst>
                                </p:cTn>
                              </p:par>
                            </p:childTnLst>
                          </p:cTn>
                        </p:par>
                      </p:childTnLst>
                    </p:cTn>
                  </p:par>
                  <p:par>
                    <p:cTn id="100" fill="hold">
                      <p:stCondLst>
                        <p:cond delay="indefinite"/>
                      </p:stCondLst>
                      <p:childTnLst>
                        <p:par>
                          <p:cTn id="101" fill="hold">
                            <p:stCondLst>
                              <p:cond delay="0"/>
                            </p:stCondLst>
                            <p:childTnLst>
                              <p:par>
                                <p:cTn id="102" presetID="26" presetClass="entr" presetSubtype="0" fill="hold" nodeType="clickEffect">
                                  <p:stCondLst>
                                    <p:cond delay="0"/>
                                  </p:stCondLst>
                                  <p:childTnLst>
                                    <p:set>
                                      <p:cBhvr>
                                        <p:cTn id="103" dur="1" fill="hold">
                                          <p:stCondLst>
                                            <p:cond delay="0"/>
                                          </p:stCondLst>
                                        </p:cTn>
                                        <p:tgtEl>
                                          <p:spTgt spid="24"/>
                                        </p:tgtEl>
                                        <p:attrNameLst>
                                          <p:attrName>style.visibility</p:attrName>
                                        </p:attrNameLst>
                                      </p:cBhvr>
                                      <p:to>
                                        <p:strVal val="visible"/>
                                      </p:to>
                                    </p:set>
                                    <p:animEffect transition="in" filter="wipe(down)">
                                      <p:cBhvr>
                                        <p:cTn id="104" dur="580">
                                          <p:stCondLst>
                                            <p:cond delay="0"/>
                                          </p:stCondLst>
                                        </p:cTn>
                                        <p:tgtEl>
                                          <p:spTgt spid="24"/>
                                        </p:tgtEl>
                                      </p:cBhvr>
                                    </p:animEffect>
                                    <p:anim calcmode="lin" valueType="num">
                                      <p:cBhvr>
                                        <p:cTn id="105"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06"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07"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08"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09"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10" dur="26">
                                          <p:stCondLst>
                                            <p:cond delay="650"/>
                                          </p:stCondLst>
                                        </p:cTn>
                                        <p:tgtEl>
                                          <p:spTgt spid="24"/>
                                        </p:tgtEl>
                                      </p:cBhvr>
                                      <p:to x="100000" y="60000"/>
                                    </p:animScale>
                                    <p:animScale>
                                      <p:cBhvr>
                                        <p:cTn id="111" dur="166" decel="50000">
                                          <p:stCondLst>
                                            <p:cond delay="676"/>
                                          </p:stCondLst>
                                        </p:cTn>
                                        <p:tgtEl>
                                          <p:spTgt spid="24"/>
                                        </p:tgtEl>
                                      </p:cBhvr>
                                      <p:to x="100000" y="100000"/>
                                    </p:animScale>
                                    <p:animScale>
                                      <p:cBhvr>
                                        <p:cTn id="112" dur="26">
                                          <p:stCondLst>
                                            <p:cond delay="1312"/>
                                          </p:stCondLst>
                                        </p:cTn>
                                        <p:tgtEl>
                                          <p:spTgt spid="24"/>
                                        </p:tgtEl>
                                      </p:cBhvr>
                                      <p:to x="100000" y="80000"/>
                                    </p:animScale>
                                    <p:animScale>
                                      <p:cBhvr>
                                        <p:cTn id="113" dur="166" decel="50000">
                                          <p:stCondLst>
                                            <p:cond delay="1338"/>
                                          </p:stCondLst>
                                        </p:cTn>
                                        <p:tgtEl>
                                          <p:spTgt spid="24"/>
                                        </p:tgtEl>
                                      </p:cBhvr>
                                      <p:to x="100000" y="100000"/>
                                    </p:animScale>
                                    <p:animScale>
                                      <p:cBhvr>
                                        <p:cTn id="114" dur="26">
                                          <p:stCondLst>
                                            <p:cond delay="1642"/>
                                          </p:stCondLst>
                                        </p:cTn>
                                        <p:tgtEl>
                                          <p:spTgt spid="24"/>
                                        </p:tgtEl>
                                      </p:cBhvr>
                                      <p:to x="100000" y="90000"/>
                                    </p:animScale>
                                    <p:animScale>
                                      <p:cBhvr>
                                        <p:cTn id="115" dur="166" decel="50000">
                                          <p:stCondLst>
                                            <p:cond delay="1668"/>
                                          </p:stCondLst>
                                        </p:cTn>
                                        <p:tgtEl>
                                          <p:spTgt spid="24"/>
                                        </p:tgtEl>
                                      </p:cBhvr>
                                      <p:to x="100000" y="100000"/>
                                    </p:animScale>
                                    <p:animScale>
                                      <p:cBhvr>
                                        <p:cTn id="116" dur="26">
                                          <p:stCondLst>
                                            <p:cond delay="1808"/>
                                          </p:stCondLst>
                                        </p:cTn>
                                        <p:tgtEl>
                                          <p:spTgt spid="24"/>
                                        </p:tgtEl>
                                      </p:cBhvr>
                                      <p:to x="100000" y="95000"/>
                                    </p:animScale>
                                    <p:animScale>
                                      <p:cBhvr>
                                        <p:cTn id="117" dur="166" decel="50000">
                                          <p:stCondLst>
                                            <p:cond delay="1834"/>
                                          </p:stCondLst>
                                        </p:cTn>
                                        <p:tgtEl>
                                          <p:spTgt spid="24"/>
                                        </p:tgtEl>
                                      </p:cBhvr>
                                      <p:to x="100000" y="100000"/>
                                    </p:animScale>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nodeType="clickEffect">
                                  <p:stCondLst>
                                    <p:cond delay="0"/>
                                  </p:stCondLst>
                                  <p:childTnLst>
                                    <p:set>
                                      <p:cBhvr>
                                        <p:cTn id="121" dur="1" fill="hold">
                                          <p:stCondLst>
                                            <p:cond delay="0"/>
                                          </p:stCondLst>
                                        </p:cTn>
                                        <p:tgtEl>
                                          <p:spTgt spid="47"/>
                                        </p:tgtEl>
                                        <p:attrNameLst>
                                          <p:attrName>style.visibility</p:attrName>
                                        </p:attrNameLst>
                                      </p:cBhvr>
                                      <p:to>
                                        <p:strVal val="visible"/>
                                      </p:to>
                                    </p:set>
                                    <p:animEffect transition="in" filter="wipe(down)">
                                      <p:cBhvr>
                                        <p:cTn id="122" dur="500"/>
                                        <p:tgtEl>
                                          <p:spTgt spid="47"/>
                                        </p:tgtEl>
                                      </p:cBhvr>
                                    </p:animEffect>
                                  </p:childTnLst>
                                </p:cTn>
                              </p:par>
                            </p:childTnLst>
                          </p:cTn>
                        </p:par>
                      </p:childTnLst>
                    </p:cTn>
                  </p:par>
                  <p:par>
                    <p:cTn id="123" fill="hold">
                      <p:stCondLst>
                        <p:cond delay="indefinite"/>
                      </p:stCondLst>
                      <p:childTnLst>
                        <p:par>
                          <p:cTn id="124" fill="hold">
                            <p:stCondLst>
                              <p:cond delay="0"/>
                            </p:stCondLst>
                            <p:childTnLst>
                              <p:par>
                                <p:cTn id="125" presetID="26" presetClass="entr" presetSubtype="0" fill="hold" nodeType="clickEffect">
                                  <p:stCondLst>
                                    <p:cond delay="0"/>
                                  </p:stCondLst>
                                  <p:childTnLst>
                                    <p:set>
                                      <p:cBhvr>
                                        <p:cTn id="126" dur="1" fill="hold">
                                          <p:stCondLst>
                                            <p:cond delay="0"/>
                                          </p:stCondLst>
                                        </p:cTn>
                                        <p:tgtEl>
                                          <p:spTgt spid="23"/>
                                        </p:tgtEl>
                                        <p:attrNameLst>
                                          <p:attrName>style.visibility</p:attrName>
                                        </p:attrNameLst>
                                      </p:cBhvr>
                                      <p:to>
                                        <p:strVal val="visible"/>
                                      </p:to>
                                    </p:set>
                                    <p:animEffect transition="in" filter="wipe(down)">
                                      <p:cBhvr>
                                        <p:cTn id="127" dur="580">
                                          <p:stCondLst>
                                            <p:cond delay="0"/>
                                          </p:stCondLst>
                                        </p:cTn>
                                        <p:tgtEl>
                                          <p:spTgt spid="23"/>
                                        </p:tgtEl>
                                      </p:cBhvr>
                                    </p:animEffect>
                                    <p:anim calcmode="lin" valueType="num">
                                      <p:cBhvr>
                                        <p:cTn id="128"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129"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30"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131"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132"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133" dur="26">
                                          <p:stCondLst>
                                            <p:cond delay="650"/>
                                          </p:stCondLst>
                                        </p:cTn>
                                        <p:tgtEl>
                                          <p:spTgt spid="23"/>
                                        </p:tgtEl>
                                      </p:cBhvr>
                                      <p:to x="100000" y="60000"/>
                                    </p:animScale>
                                    <p:animScale>
                                      <p:cBhvr>
                                        <p:cTn id="134" dur="166" decel="50000">
                                          <p:stCondLst>
                                            <p:cond delay="676"/>
                                          </p:stCondLst>
                                        </p:cTn>
                                        <p:tgtEl>
                                          <p:spTgt spid="23"/>
                                        </p:tgtEl>
                                      </p:cBhvr>
                                      <p:to x="100000" y="100000"/>
                                    </p:animScale>
                                    <p:animScale>
                                      <p:cBhvr>
                                        <p:cTn id="135" dur="26">
                                          <p:stCondLst>
                                            <p:cond delay="1312"/>
                                          </p:stCondLst>
                                        </p:cTn>
                                        <p:tgtEl>
                                          <p:spTgt spid="23"/>
                                        </p:tgtEl>
                                      </p:cBhvr>
                                      <p:to x="100000" y="80000"/>
                                    </p:animScale>
                                    <p:animScale>
                                      <p:cBhvr>
                                        <p:cTn id="136" dur="166" decel="50000">
                                          <p:stCondLst>
                                            <p:cond delay="1338"/>
                                          </p:stCondLst>
                                        </p:cTn>
                                        <p:tgtEl>
                                          <p:spTgt spid="23"/>
                                        </p:tgtEl>
                                      </p:cBhvr>
                                      <p:to x="100000" y="100000"/>
                                    </p:animScale>
                                    <p:animScale>
                                      <p:cBhvr>
                                        <p:cTn id="137" dur="26">
                                          <p:stCondLst>
                                            <p:cond delay="1642"/>
                                          </p:stCondLst>
                                        </p:cTn>
                                        <p:tgtEl>
                                          <p:spTgt spid="23"/>
                                        </p:tgtEl>
                                      </p:cBhvr>
                                      <p:to x="100000" y="90000"/>
                                    </p:animScale>
                                    <p:animScale>
                                      <p:cBhvr>
                                        <p:cTn id="138" dur="166" decel="50000">
                                          <p:stCondLst>
                                            <p:cond delay="1668"/>
                                          </p:stCondLst>
                                        </p:cTn>
                                        <p:tgtEl>
                                          <p:spTgt spid="23"/>
                                        </p:tgtEl>
                                      </p:cBhvr>
                                      <p:to x="100000" y="100000"/>
                                    </p:animScale>
                                    <p:animScale>
                                      <p:cBhvr>
                                        <p:cTn id="139" dur="26">
                                          <p:stCondLst>
                                            <p:cond delay="1808"/>
                                          </p:stCondLst>
                                        </p:cTn>
                                        <p:tgtEl>
                                          <p:spTgt spid="23"/>
                                        </p:tgtEl>
                                      </p:cBhvr>
                                      <p:to x="100000" y="95000"/>
                                    </p:animScale>
                                    <p:animScale>
                                      <p:cBhvr>
                                        <p:cTn id="140" dur="166" decel="50000">
                                          <p:stCondLst>
                                            <p:cond delay="1834"/>
                                          </p:stCondLst>
                                        </p:cTn>
                                        <p:tgtEl>
                                          <p:spTgt spid="2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393E05BE-45A8-0D47-93E3-67BD145E98F1}"/>
              </a:ext>
            </a:extLst>
          </p:cNvPr>
          <p:cNvGrpSpPr/>
          <p:nvPr/>
        </p:nvGrpSpPr>
        <p:grpSpPr>
          <a:xfrm>
            <a:off x="6142238" y="3155843"/>
            <a:ext cx="2142976" cy="713474"/>
            <a:chOff x="2004467" y="2326562"/>
            <a:chExt cx="1732123" cy="2319130"/>
          </a:xfrm>
          <a:solidFill>
            <a:schemeClr val="accent2"/>
          </a:solidFill>
        </p:grpSpPr>
        <p:sp>
          <p:nvSpPr>
            <p:cNvPr id="14" name="Rounded Rectangle 13">
              <a:extLst>
                <a:ext uri="{FF2B5EF4-FFF2-40B4-BE49-F238E27FC236}">
                  <a16:creationId xmlns:a16="http://schemas.microsoft.com/office/drawing/2014/main" id="{9DB29AAA-7E16-644E-BE60-F254AF393098}"/>
                </a:ext>
              </a:extLst>
            </p:cNvPr>
            <p:cNvSpPr/>
            <p:nvPr/>
          </p:nvSpPr>
          <p:spPr>
            <a:xfrm>
              <a:off x="2004467" y="2326562"/>
              <a:ext cx="1732122" cy="2319130"/>
            </a:xfrm>
            <a:prstGeom prst="roundRect">
              <a:avLst>
                <a:gd name="adj" fmla="val 2309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17679362-237A-0541-8C48-A8D83B19A98B}"/>
                </a:ext>
              </a:extLst>
            </p:cNvPr>
            <p:cNvSpPr/>
            <p:nvPr/>
          </p:nvSpPr>
          <p:spPr>
            <a:xfrm>
              <a:off x="3114261" y="4115605"/>
              <a:ext cx="622329" cy="5300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EDFF5338-B609-7A4E-B4C5-E453CFF0ADE9}"/>
              </a:ext>
            </a:extLst>
          </p:cNvPr>
          <p:cNvGrpSpPr/>
          <p:nvPr/>
        </p:nvGrpSpPr>
        <p:grpSpPr>
          <a:xfrm>
            <a:off x="6142237" y="3955805"/>
            <a:ext cx="2142976" cy="713474"/>
            <a:chOff x="2004467" y="2326562"/>
            <a:chExt cx="1732123" cy="2319130"/>
          </a:xfrm>
          <a:solidFill>
            <a:schemeClr val="accent5"/>
          </a:solidFill>
        </p:grpSpPr>
        <p:sp>
          <p:nvSpPr>
            <p:cNvPr id="22" name="Rounded Rectangle 21">
              <a:extLst>
                <a:ext uri="{FF2B5EF4-FFF2-40B4-BE49-F238E27FC236}">
                  <a16:creationId xmlns:a16="http://schemas.microsoft.com/office/drawing/2014/main" id="{EE13A6E9-6FF6-B548-A515-4808BA456FC3}"/>
                </a:ext>
              </a:extLst>
            </p:cNvPr>
            <p:cNvSpPr/>
            <p:nvPr/>
          </p:nvSpPr>
          <p:spPr>
            <a:xfrm>
              <a:off x="2004467" y="2326562"/>
              <a:ext cx="1732122" cy="2319130"/>
            </a:xfrm>
            <a:prstGeom prst="roundRect">
              <a:avLst>
                <a:gd name="adj" fmla="val 2309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B63978AF-A0B6-9547-8A42-7EC7A1A577D5}"/>
                </a:ext>
              </a:extLst>
            </p:cNvPr>
            <p:cNvSpPr/>
            <p:nvPr/>
          </p:nvSpPr>
          <p:spPr>
            <a:xfrm>
              <a:off x="3114261" y="4115605"/>
              <a:ext cx="622329" cy="5300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a:extLst>
              <a:ext uri="{FF2B5EF4-FFF2-40B4-BE49-F238E27FC236}">
                <a16:creationId xmlns:a16="http://schemas.microsoft.com/office/drawing/2014/main" id="{2188B281-A3E9-DD48-A49D-D89F32C38F8A}"/>
              </a:ext>
            </a:extLst>
          </p:cNvPr>
          <p:cNvGrpSpPr/>
          <p:nvPr/>
        </p:nvGrpSpPr>
        <p:grpSpPr>
          <a:xfrm>
            <a:off x="6131534" y="2348863"/>
            <a:ext cx="2142976" cy="713474"/>
            <a:chOff x="2004467" y="2326562"/>
            <a:chExt cx="1732123" cy="2319130"/>
          </a:xfrm>
          <a:solidFill>
            <a:schemeClr val="accent4"/>
          </a:solidFill>
        </p:grpSpPr>
        <p:sp>
          <p:nvSpPr>
            <p:cNvPr id="11" name="Rounded Rectangle 10">
              <a:extLst>
                <a:ext uri="{FF2B5EF4-FFF2-40B4-BE49-F238E27FC236}">
                  <a16:creationId xmlns:a16="http://schemas.microsoft.com/office/drawing/2014/main" id="{7A6E559C-9DF9-0348-BD99-87E272CDC24A}"/>
                </a:ext>
              </a:extLst>
            </p:cNvPr>
            <p:cNvSpPr/>
            <p:nvPr/>
          </p:nvSpPr>
          <p:spPr>
            <a:xfrm>
              <a:off x="2004467" y="2326562"/>
              <a:ext cx="1732122" cy="2319130"/>
            </a:xfrm>
            <a:prstGeom prst="roundRect">
              <a:avLst>
                <a:gd name="adj" fmla="val 2309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F03B489-C21F-294E-AEF4-335A08C77A77}"/>
                </a:ext>
              </a:extLst>
            </p:cNvPr>
            <p:cNvSpPr/>
            <p:nvPr/>
          </p:nvSpPr>
          <p:spPr>
            <a:xfrm>
              <a:off x="3114261" y="4115605"/>
              <a:ext cx="622329" cy="5300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7" name="Picture 16">
            <a:extLst>
              <a:ext uri="{FF2B5EF4-FFF2-40B4-BE49-F238E27FC236}">
                <a16:creationId xmlns:a16="http://schemas.microsoft.com/office/drawing/2014/main" id="{D774F8AB-B51B-3543-B19F-FAAC63AC16F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0251" y="5591591"/>
            <a:ext cx="3511096" cy="1182354"/>
          </a:xfrm>
          <a:prstGeom prst="rect">
            <a:avLst/>
          </a:prstGeom>
        </p:spPr>
      </p:pic>
      <p:grpSp>
        <p:nvGrpSpPr>
          <p:cNvPr id="19" name="Group 18">
            <a:extLst>
              <a:ext uri="{FF2B5EF4-FFF2-40B4-BE49-F238E27FC236}">
                <a16:creationId xmlns:a16="http://schemas.microsoft.com/office/drawing/2014/main" id="{16D8813A-861A-D448-BC67-FFD8FEF9A70D}"/>
              </a:ext>
            </a:extLst>
          </p:cNvPr>
          <p:cNvGrpSpPr/>
          <p:nvPr/>
        </p:nvGrpSpPr>
        <p:grpSpPr>
          <a:xfrm>
            <a:off x="414520" y="2348863"/>
            <a:ext cx="4066094" cy="2319372"/>
            <a:chOff x="450051" y="2326562"/>
            <a:chExt cx="3286539" cy="2319130"/>
          </a:xfrm>
          <a:solidFill>
            <a:schemeClr val="accent1"/>
          </a:solidFill>
        </p:grpSpPr>
        <p:sp>
          <p:nvSpPr>
            <p:cNvPr id="20" name="Rounded Rectangle 19">
              <a:extLst>
                <a:ext uri="{FF2B5EF4-FFF2-40B4-BE49-F238E27FC236}">
                  <a16:creationId xmlns:a16="http://schemas.microsoft.com/office/drawing/2014/main" id="{ED106A43-8524-A546-B5AD-783219411B92}"/>
                </a:ext>
              </a:extLst>
            </p:cNvPr>
            <p:cNvSpPr/>
            <p:nvPr/>
          </p:nvSpPr>
          <p:spPr>
            <a:xfrm>
              <a:off x="450051" y="2326562"/>
              <a:ext cx="3286539" cy="2319130"/>
            </a:xfrm>
            <a:prstGeom prst="roundRect">
              <a:avLst>
                <a:gd name="adj" fmla="val 6381"/>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EABA6660-84D1-0045-895B-235EB8A762A9}"/>
                </a:ext>
              </a:extLst>
            </p:cNvPr>
            <p:cNvSpPr/>
            <p:nvPr/>
          </p:nvSpPr>
          <p:spPr>
            <a:xfrm>
              <a:off x="3114261" y="4115605"/>
              <a:ext cx="622329" cy="5300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Rectangle 8">
            <a:extLst>
              <a:ext uri="{FF2B5EF4-FFF2-40B4-BE49-F238E27FC236}">
                <a16:creationId xmlns:a16="http://schemas.microsoft.com/office/drawing/2014/main" id="{56234752-EA91-9347-B7CA-CD0D4E602B5D}"/>
              </a:ext>
            </a:extLst>
          </p:cNvPr>
          <p:cNvSpPr/>
          <p:nvPr/>
        </p:nvSpPr>
        <p:spPr>
          <a:xfrm>
            <a:off x="425224" y="2569588"/>
            <a:ext cx="4066094" cy="1938992"/>
          </a:xfrm>
          <a:prstGeom prst="rect">
            <a:avLst/>
          </a:prstGeom>
        </p:spPr>
        <p:txBody>
          <a:bodyPr wrap="square">
            <a:spAutoFit/>
          </a:bodyPr>
          <a:lstStyle/>
          <a:p>
            <a:pPr algn="ctr">
              <a:spcAft>
                <a:spcPts val="0"/>
              </a:spcAft>
            </a:pPr>
            <a:r>
              <a:rPr lang="en-GB" sz="2400" b="1" dirty="0">
                <a:solidFill>
                  <a:schemeClr val="bg1"/>
                </a:solidFill>
                <a:latin typeface="Arial" panose="020B0604020202020204" pitchFamily="34" charset="0"/>
                <a:ea typeface="Calibri" panose="020F0502020204030204" pitchFamily="34" charset="0"/>
                <a:cs typeface="Times" pitchFamily="2" charset="0"/>
              </a:rPr>
              <a:t>“They know to be kind.” </a:t>
            </a:r>
          </a:p>
          <a:p>
            <a:pPr algn="ctr">
              <a:spcAft>
                <a:spcPts val="0"/>
              </a:spcAft>
            </a:pPr>
            <a:endParaRPr lang="en-GB" sz="2400" b="1" dirty="0">
              <a:solidFill>
                <a:schemeClr val="bg1"/>
              </a:solidFill>
              <a:latin typeface="Arial" panose="020B0604020202020204" pitchFamily="34" charset="0"/>
              <a:ea typeface="Calibri" panose="020F0502020204030204" pitchFamily="34" charset="0"/>
              <a:cs typeface="Times" pitchFamily="2" charset="0"/>
            </a:endParaRPr>
          </a:p>
          <a:p>
            <a:pPr algn="ctr">
              <a:spcAft>
                <a:spcPts val="0"/>
              </a:spcAft>
            </a:pPr>
            <a:r>
              <a:rPr lang="en-GB" sz="2400" b="1" dirty="0">
                <a:solidFill>
                  <a:schemeClr val="bg1"/>
                </a:solidFill>
                <a:latin typeface="Arial" panose="020B0604020202020204" pitchFamily="34" charset="0"/>
                <a:ea typeface="Calibri" panose="020F0502020204030204" pitchFamily="34" charset="0"/>
                <a:cs typeface="Times" pitchFamily="2" charset="0"/>
              </a:rPr>
              <a:t>”They wait for each </a:t>
            </a:r>
            <a:br>
              <a:rPr lang="en-GB" sz="2400" b="1" dirty="0">
                <a:solidFill>
                  <a:schemeClr val="bg1"/>
                </a:solidFill>
                <a:latin typeface="Arial" panose="020B0604020202020204" pitchFamily="34" charset="0"/>
                <a:ea typeface="Calibri" panose="020F0502020204030204" pitchFamily="34" charset="0"/>
                <a:cs typeface="Times" pitchFamily="2" charset="0"/>
              </a:rPr>
            </a:br>
            <a:r>
              <a:rPr lang="en-GB" sz="2400" b="1" dirty="0">
                <a:solidFill>
                  <a:schemeClr val="bg1"/>
                </a:solidFill>
                <a:latin typeface="Arial" panose="020B0604020202020204" pitchFamily="34" charset="0"/>
                <a:ea typeface="Calibri" panose="020F0502020204030204" pitchFamily="34" charset="0"/>
                <a:cs typeface="Times" pitchFamily="2" charset="0"/>
              </a:rPr>
              <a:t>other to calm down </a:t>
            </a:r>
            <a:br>
              <a:rPr lang="en-GB" sz="2400" b="1" dirty="0">
                <a:solidFill>
                  <a:schemeClr val="bg1"/>
                </a:solidFill>
                <a:latin typeface="Arial" panose="020B0604020202020204" pitchFamily="34" charset="0"/>
                <a:ea typeface="Calibri" panose="020F0502020204030204" pitchFamily="34" charset="0"/>
                <a:cs typeface="Times" pitchFamily="2" charset="0"/>
              </a:rPr>
            </a:br>
            <a:r>
              <a:rPr lang="en-GB" sz="2400" b="1" dirty="0">
                <a:solidFill>
                  <a:schemeClr val="bg1"/>
                </a:solidFill>
                <a:latin typeface="Arial" panose="020B0604020202020204" pitchFamily="34" charset="0"/>
                <a:ea typeface="Calibri" panose="020F0502020204030204" pitchFamily="34" charset="0"/>
                <a:cs typeface="Times" pitchFamily="2" charset="0"/>
              </a:rPr>
              <a:t>and recover.”</a:t>
            </a:r>
          </a:p>
        </p:txBody>
      </p:sp>
      <p:sp>
        <p:nvSpPr>
          <p:cNvPr id="18" name="Rectangle 17">
            <a:extLst>
              <a:ext uri="{FF2B5EF4-FFF2-40B4-BE49-F238E27FC236}">
                <a16:creationId xmlns:a16="http://schemas.microsoft.com/office/drawing/2014/main" id="{27A6E808-0CFC-EA41-B07F-D4ADCF1DEFBB}"/>
              </a:ext>
            </a:extLst>
          </p:cNvPr>
          <p:cNvSpPr/>
          <p:nvPr/>
        </p:nvSpPr>
        <p:spPr>
          <a:xfrm>
            <a:off x="6120830" y="2435839"/>
            <a:ext cx="2142975" cy="523220"/>
          </a:xfrm>
          <a:prstGeom prst="rect">
            <a:avLst/>
          </a:prstGeom>
        </p:spPr>
        <p:txBody>
          <a:bodyPr wrap="square">
            <a:spAutoFit/>
          </a:bodyPr>
          <a:lstStyle/>
          <a:p>
            <a:pPr algn="ctr">
              <a:spcAft>
                <a:spcPts val="0"/>
              </a:spcAft>
            </a:pPr>
            <a:r>
              <a:rPr lang="en-GB" sz="2800" b="1" dirty="0">
                <a:solidFill>
                  <a:schemeClr val="bg1"/>
                </a:solidFill>
                <a:latin typeface="+mj-lt"/>
                <a:ea typeface="Calibri" panose="020F0502020204030204" pitchFamily="34" charset="0"/>
                <a:cs typeface="Tahoma" panose="020B0604030504040204" pitchFamily="34" charset="0"/>
              </a:rPr>
              <a:t>Be kind</a:t>
            </a:r>
          </a:p>
        </p:txBody>
      </p:sp>
      <p:sp>
        <p:nvSpPr>
          <p:cNvPr id="34" name="Rectangle 33">
            <a:extLst>
              <a:ext uri="{FF2B5EF4-FFF2-40B4-BE49-F238E27FC236}">
                <a16:creationId xmlns:a16="http://schemas.microsoft.com/office/drawing/2014/main" id="{FF9D5D96-7423-234E-B135-03FE4032FC35}"/>
              </a:ext>
            </a:extLst>
          </p:cNvPr>
          <p:cNvSpPr/>
          <p:nvPr/>
        </p:nvSpPr>
        <p:spPr>
          <a:xfrm>
            <a:off x="6142237" y="3235392"/>
            <a:ext cx="2142975" cy="523220"/>
          </a:xfrm>
          <a:prstGeom prst="rect">
            <a:avLst/>
          </a:prstGeom>
        </p:spPr>
        <p:txBody>
          <a:bodyPr wrap="square">
            <a:spAutoFit/>
          </a:bodyPr>
          <a:lstStyle/>
          <a:p>
            <a:pPr algn="ctr">
              <a:spcAft>
                <a:spcPts val="0"/>
              </a:spcAft>
            </a:pPr>
            <a:r>
              <a:rPr lang="en-GB" sz="2800" b="1" dirty="0">
                <a:solidFill>
                  <a:schemeClr val="bg1"/>
                </a:solidFill>
                <a:ea typeface="Calibri" panose="020F0502020204030204" pitchFamily="34" charset="0"/>
                <a:cs typeface="Tahoma" panose="020B0604030504040204" pitchFamily="34" charset="0"/>
              </a:rPr>
              <a:t>Give space</a:t>
            </a:r>
          </a:p>
        </p:txBody>
      </p:sp>
      <p:sp>
        <p:nvSpPr>
          <p:cNvPr id="35" name="Rectangle 34">
            <a:extLst>
              <a:ext uri="{FF2B5EF4-FFF2-40B4-BE49-F238E27FC236}">
                <a16:creationId xmlns:a16="http://schemas.microsoft.com/office/drawing/2014/main" id="{5C670900-1F64-4145-A802-FCC0760B9308}"/>
              </a:ext>
            </a:extLst>
          </p:cNvPr>
          <p:cNvSpPr/>
          <p:nvPr/>
        </p:nvSpPr>
        <p:spPr>
          <a:xfrm>
            <a:off x="6120829" y="4067934"/>
            <a:ext cx="2142975" cy="523220"/>
          </a:xfrm>
          <a:prstGeom prst="rect">
            <a:avLst/>
          </a:prstGeom>
        </p:spPr>
        <p:txBody>
          <a:bodyPr wrap="square">
            <a:spAutoFit/>
          </a:bodyPr>
          <a:lstStyle/>
          <a:p>
            <a:pPr algn="ctr">
              <a:spcAft>
                <a:spcPts val="0"/>
              </a:spcAft>
            </a:pPr>
            <a:r>
              <a:rPr lang="en-GB" sz="2800" b="1" dirty="0">
                <a:solidFill>
                  <a:schemeClr val="bg1"/>
                </a:solidFill>
                <a:ea typeface="Calibri" panose="020F0502020204030204" pitchFamily="34" charset="0"/>
                <a:cs typeface="Helvetica" pitchFamily="2" charset="0"/>
              </a:rPr>
              <a:t>Wait</a:t>
            </a:r>
          </a:p>
        </p:txBody>
      </p:sp>
    </p:spTree>
    <p:extLst>
      <p:ext uri="{BB962C8B-B14F-4D97-AF65-F5344CB8AC3E}">
        <p14:creationId xmlns:p14="http://schemas.microsoft.com/office/powerpoint/2010/main" val="108175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wipe(left)">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wipe(left)">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left)">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left)">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left)">
                                      <p:cBhvr>
                                        <p:cTn id="3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5261A4A-B395-B847-A00E-59378492D097}"/>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7357"/>
            <a:ext cx="2769704" cy="1801517"/>
          </a:xfrm>
          <a:prstGeom prst="rect">
            <a:avLst/>
          </a:prstGeom>
        </p:spPr>
      </p:pic>
      <p:sp>
        <p:nvSpPr>
          <p:cNvPr id="12" name="Rectangle 11">
            <a:extLst>
              <a:ext uri="{FF2B5EF4-FFF2-40B4-BE49-F238E27FC236}">
                <a16:creationId xmlns:a16="http://schemas.microsoft.com/office/drawing/2014/main" id="{66002EBF-9B28-BC4D-9E0F-A4B1DED030F4}"/>
              </a:ext>
            </a:extLst>
          </p:cNvPr>
          <p:cNvSpPr/>
          <p:nvPr/>
        </p:nvSpPr>
        <p:spPr>
          <a:xfrm>
            <a:off x="410683" y="6210226"/>
            <a:ext cx="2884713" cy="338554"/>
          </a:xfrm>
          <a:prstGeom prst="rect">
            <a:avLst/>
          </a:prstGeom>
        </p:spPr>
        <p:txBody>
          <a:bodyPr wrap="square">
            <a:spAutoFit/>
          </a:bodyPr>
          <a:lstStyle/>
          <a:p>
            <a:r>
              <a:rPr lang="en-GB" sz="800" dirty="0">
                <a:solidFill>
                  <a:schemeClr val="bg2">
                    <a:lumMod val="75000"/>
                  </a:schemeClr>
                </a:solidFill>
                <a:latin typeface="Arial" panose="020B0604020202020204" pitchFamily="34" charset="0"/>
                <a:cs typeface="Arial" panose="020B0604020202020204" pitchFamily="34" charset="0"/>
              </a:rPr>
              <a:t>The National Autistic Society is a charity registered in England and Wales (269425) and in Scotland (SC039427) </a:t>
            </a:r>
            <a:endParaRPr lang="en-GB" sz="800" dirty="0">
              <a:solidFill>
                <a:schemeClr val="bg2">
                  <a:lumMod val="75000"/>
                </a:schemeClr>
              </a:solidFill>
              <a:effectLst/>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6F16A804-7C80-4647-A200-409830636C4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483979" y="1860945"/>
            <a:ext cx="1714571" cy="1714571"/>
          </a:xfrm>
          <a:prstGeom prst="rect">
            <a:avLst/>
          </a:prstGeom>
        </p:spPr>
      </p:pic>
      <p:pic>
        <p:nvPicPr>
          <p:cNvPr id="14" name="Picture 13">
            <a:extLst>
              <a:ext uri="{FF2B5EF4-FFF2-40B4-BE49-F238E27FC236}">
                <a16:creationId xmlns:a16="http://schemas.microsoft.com/office/drawing/2014/main" id="{F62DC5C6-4293-AD4D-B7BA-188A002A1A87}"/>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120048" y="1871236"/>
            <a:ext cx="1714571" cy="1714571"/>
          </a:xfrm>
          <a:prstGeom prst="rect">
            <a:avLst/>
          </a:prstGeom>
        </p:spPr>
      </p:pic>
      <p:pic>
        <p:nvPicPr>
          <p:cNvPr id="15" name="Picture 14">
            <a:extLst>
              <a:ext uri="{FF2B5EF4-FFF2-40B4-BE49-F238E27FC236}">
                <a16:creationId xmlns:a16="http://schemas.microsoft.com/office/drawing/2014/main" id="{C9F37C6F-A8AE-744A-9856-4AE1CC1C76A7}"/>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120048" y="3313610"/>
            <a:ext cx="1714571" cy="1714571"/>
          </a:xfrm>
          <a:prstGeom prst="rect">
            <a:avLst/>
          </a:prstGeom>
        </p:spPr>
      </p:pic>
      <p:pic>
        <p:nvPicPr>
          <p:cNvPr id="16" name="Picture 15">
            <a:extLst>
              <a:ext uri="{FF2B5EF4-FFF2-40B4-BE49-F238E27FC236}">
                <a16:creationId xmlns:a16="http://schemas.microsoft.com/office/drawing/2014/main" id="{AE21AE5E-F374-CC42-83CD-0183AE42D3E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483979" y="3317863"/>
            <a:ext cx="1714571" cy="1714571"/>
          </a:xfrm>
          <a:prstGeom prst="rect">
            <a:avLst/>
          </a:prstGeom>
        </p:spPr>
      </p:pic>
      <p:pic>
        <p:nvPicPr>
          <p:cNvPr id="17" name="Picture 16">
            <a:extLst>
              <a:ext uri="{FF2B5EF4-FFF2-40B4-BE49-F238E27FC236}">
                <a16:creationId xmlns:a16="http://schemas.microsoft.com/office/drawing/2014/main" id="{BB84B02A-1459-FC46-93CF-79378E4E914A}"/>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483979" y="4834209"/>
            <a:ext cx="1714571" cy="1714571"/>
          </a:xfrm>
          <a:prstGeom prst="rect">
            <a:avLst/>
          </a:prstGeom>
        </p:spPr>
      </p:pic>
      <p:pic>
        <p:nvPicPr>
          <p:cNvPr id="18" name="Picture 17">
            <a:extLst>
              <a:ext uri="{FF2B5EF4-FFF2-40B4-BE49-F238E27FC236}">
                <a16:creationId xmlns:a16="http://schemas.microsoft.com/office/drawing/2014/main" id="{BF5BC3EF-B10F-7D43-AEC0-9AB343F212CB}"/>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7020258" y="4834209"/>
            <a:ext cx="1914150" cy="1714571"/>
          </a:xfrm>
          <a:prstGeom prst="rect">
            <a:avLst/>
          </a:prstGeom>
        </p:spPr>
      </p:pic>
      <p:sp>
        <p:nvSpPr>
          <p:cNvPr id="23" name="Rectangle 22">
            <a:extLst>
              <a:ext uri="{FF2B5EF4-FFF2-40B4-BE49-F238E27FC236}">
                <a16:creationId xmlns:a16="http://schemas.microsoft.com/office/drawing/2014/main" id="{13313006-3E1E-B842-981E-4F4E42487C70}"/>
              </a:ext>
            </a:extLst>
          </p:cNvPr>
          <p:cNvSpPr/>
          <p:nvPr/>
        </p:nvSpPr>
        <p:spPr>
          <a:xfrm>
            <a:off x="410684" y="5049126"/>
            <a:ext cx="1625934" cy="707886"/>
          </a:xfrm>
          <a:prstGeom prst="rect">
            <a:avLst/>
          </a:prstGeom>
        </p:spPr>
        <p:txBody>
          <a:bodyPr wrap="square">
            <a:spAutoFit/>
          </a:bodyPr>
          <a:lstStyle/>
          <a:p>
            <a:r>
              <a:rPr lang="en-US" sz="1000" dirty="0">
                <a:solidFill>
                  <a:schemeClr val="bg2">
                    <a:lumMod val="50000"/>
                  </a:schemeClr>
                </a:solidFill>
              </a:rPr>
              <a:t>Schools activity for World Autism Awareness Week, kindly sponsored by </a:t>
            </a:r>
            <a:r>
              <a:rPr lang="en-US" sz="1000" dirty="0" err="1">
                <a:solidFill>
                  <a:schemeClr val="bg2">
                    <a:lumMod val="50000"/>
                  </a:schemeClr>
                </a:solidFill>
              </a:rPr>
              <a:t>Axcis</a:t>
            </a:r>
            <a:r>
              <a:rPr lang="en-US" sz="1000" dirty="0">
                <a:solidFill>
                  <a:schemeClr val="bg2">
                    <a:lumMod val="50000"/>
                  </a:schemeClr>
                </a:solidFill>
              </a:rPr>
              <a:t> Education</a:t>
            </a:r>
          </a:p>
        </p:txBody>
      </p:sp>
      <p:pic>
        <p:nvPicPr>
          <p:cNvPr id="24" name="Picture 23">
            <a:extLst>
              <a:ext uri="{FF2B5EF4-FFF2-40B4-BE49-F238E27FC236}">
                <a16:creationId xmlns:a16="http://schemas.microsoft.com/office/drawing/2014/main" id="{EBA0B846-8E7E-5C4A-94B2-066D8DF006BA}"/>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479959" y="4543950"/>
            <a:ext cx="884060" cy="505177"/>
          </a:xfrm>
          <a:prstGeom prst="rect">
            <a:avLst/>
          </a:prstGeom>
        </p:spPr>
      </p:pic>
      <p:pic>
        <p:nvPicPr>
          <p:cNvPr id="19" name="Picture 18">
            <a:extLst>
              <a:ext uri="{FF2B5EF4-FFF2-40B4-BE49-F238E27FC236}">
                <a16:creationId xmlns:a16="http://schemas.microsoft.com/office/drawing/2014/main" id="{6538E7B1-CD79-F441-A91A-3281EF4F9279}"/>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2769704" y="7357"/>
            <a:ext cx="174974" cy="1801517"/>
          </a:xfrm>
          <a:prstGeom prst="rect">
            <a:avLst/>
          </a:prstGeom>
        </p:spPr>
      </p:pic>
      <p:pic>
        <p:nvPicPr>
          <p:cNvPr id="20" name="Picture 19">
            <a:extLst>
              <a:ext uri="{FF2B5EF4-FFF2-40B4-BE49-F238E27FC236}">
                <a16:creationId xmlns:a16="http://schemas.microsoft.com/office/drawing/2014/main" id="{E9E0F9F1-697A-D044-BDFB-432A6C54A1FB}"/>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2944678" y="7357"/>
            <a:ext cx="2138766" cy="1801517"/>
          </a:xfrm>
          <a:prstGeom prst="rect">
            <a:avLst/>
          </a:prstGeom>
        </p:spPr>
      </p:pic>
    </p:spTree>
    <p:extLst>
      <p:ext uri="{BB962C8B-B14F-4D97-AF65-F5344CB8AC3E}">
        <p14:creationId xmlns:p14="http://schemas.microsoft.com/office/powerpoint/2010/main" val="2336184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left)">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ipe(left)">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1000"/>
                                        <p:tgtEl>
                                          <p:spTgt spid="14"/>
                                        </p:tgtEl>
                                      </p:cBhvr>
                                    </p:animEffect>
                                    <p:anim calcmode="lin" valueType="num">
                                      <p:cBhvr>
                                        <p:cTn id="30" dur="1000" fill="hold"/>
                                        <p:tgtEl>
                                          <p:spTgt spid="14"/>
                                        </p:tgtEl>
                                        <p:attrNameLst>
                                          <p:attrName>ppt_x</p:attrName>
                                        </p:attrNameLst>
                                      </p:cBhvr>
                                      <p:tavLst>
                                        <p:tav tm="0">
                                          <p:val>
                                            <p:strVal val="#ppt_x"/>
                                          </p:val>
                                        </p:tav>
                                        <p:tav tm="100000">
                                          <p:val>
                                            <p:strVal val="#ppt_x"/>
                                          </p:val>
                                        </p:tav>
                                      </p:tavLst>
                                    </p:anim>
                                    <p:anim calcmode="lin" valueType="num">
                                      <p:cBhvr>
                                        <p:cTn id="3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1000"/>
                                        <p:tgtEl>
                                          <p:spTgt spid="16"/>
                                        </p:tgtEl>
                                      </p:cBhvr>
                                    </p:animEffect>
                                    <p:anim calcmode="lin" valueType="num">
                                      <p:cBhvr>
                                        <p:cTn id="37" dur="1000" fill="hold"/>
                                        <p:tgtEl>
                                          <p:spTgt spid="16"/>
                                        </p:tgtEl>
                                        <p:attrNameLst>
                                          <p:attrName>ppt_x</p:attrName>
                                        </p:attrNameLst>
                                      </p:cBhvr>
                                      <p:tavLst>
                                        <p:tav tm="0">
                                          <p:val>
                                            <p:strVal val="#ppt_x"/>
                                          </p:val>
                                        </p:tav>
                                        <p:tav tm="100000">
                                          <p:val>
                                            <p:strVal val="#ppt_x"/>
                                          </p:val>
                                        </p:tav>
                                      </p:tavLst>
                                    </p:anim>
                                    <p:anim calcmode="lin" valueType="num">
                                      <p:cBhvr>
                                        <p:cTn id="38"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1000"/>
                                        <p:tgtEl>
                                          <p:spTgt spid="15"/>
                                        </p:tgtEl>
                                      </p:cBhvr>
                                    </p:animEffect>
                                    <p:anim calcmode="lin" valueType="num">
                                      <p:cBhvr>
                                        <p:cTn id="44" dur="1000" fill="hold"/>
                                        <p:tgtEl>
                                          <p:spTgt spid="15"/>
                                        </p:tgtEl>
                                        <p:attrNameLst>
                                          <p:attrName>ppt_x</p:attrName>
                                        </p:attrNameLst>
                                      </p:cBhvr>
                                      <p:tavLst>
                                        <p:tav tm="0">
                                          <p:val>
                                            <p:strVal val="#ppt_x"/>
                                          </p:val>
                                        </p:tav>
                                        <p:tav tm="100000">
                                          <p:val>
                                            <p:strVal val="#ppt_x"/>
                                          </p:val>
                                        </p:tav>
                                      </p:tavLst>
                                    </p:anim>
                                    <p:anim calcmode="lin" valueType="num">
                                      <p:cBhvr>
                                        <p:cTn id="45"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fade">
                                      <p:cBhvr>
                                        <p:cTn id="50" dur="1000"/>
                                        <p:tgtEl>
                                          <p:spTgt spid="17"/>
                                        </p:tgtEl>
                                      </p:cBhvr>
                                    </p:animEffect>
                                    <p:anim calcmode="lin" valueType="num">
                                      <p:cBhvr>
                                        <p:cTn id="51" dur="1000" fill="hold"/>
                                        <p:tgtEl>
                                          <p:spTgt spid="17"/>
                                        </p:tgtEl>
                                        <p:attrNameLst>
                                          <p:attrName>ppt_x</p:attrName>
                                        </p:attrNameLst>
                                      </p:cBhvr>
                                      <p:tavLst>
                                        <p:tav tm="0">
                                          <p:val>
                                            <p:strVal val="#ppt_x"/>
                                          </p:val>
                                        </p:tav>
                                        <p:tav tm="100000">
                                          <p:val>
                                            <p:strVal val="#ppt_x"/>
                                          </p:val>
                                        </p:tav>
                                      </p:tavLst>
                                    </p:anim>
                                    <p:anim calcmode="lin" valueType="num">
                                      <p:cBhvr>
                                        <p:cTn id="52"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1000"/>
                                        <p:tgtEl>
                                          <p:spTgt spid="18"/>
                                        </p:tgtEl>
                                      </p:cBhvr>
                                    </p:animEffect>
                                    <p:anim calcmode="lin" valueType="num">
                                      <p:cBhvr>
                                        <p:cTn id="58" dur="1000" fill="hold"/>
                                        <p:tgtEl>
                                          <p:spTgt spid="18"/>
                                        </p:tgtEl>
                                        <p:attrNameLst>
                                          <p:attrName>ppt_x</p:attrName>
                                        </p:attrNameLst>
                                      </p:cBhvr>
                                      <p:tavLst>
                                        <p:tav tm="0">
                                          <p:val>
                                            <p:strVal val="#ppt_x"/>
                                          </p:val>
                                        </p:tav>
                                        <p:tav tm="100000">
                                          <p:val>
                                            <p:strVal val="#ppt_x"/>
                                          </p:val>
                                        </p:tav>
                                      </p:tavLst>
                                    </p:anim>
                                    <p:anim calcmode="lin" valueType="num">
                                      <p:cBhvr>
                                        <p:cTn id="5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6969" y="1228725"/>
            <a:ext cx="7315200" cy="3046988"/>
          </a:xfrm>
          <a:prstGeom prst="rect">
            <a:avLst/>
          </a:prstGeom>
          <a:noFill/>
        </p:spPr>
        <p:txBody>
          <a:bodyPr wrap="square" rtlCol="0">
            <a:spAutoFit/>
          </a:bodyPr>
          <a:lstStyle/>
          <a:p>
            <a:r>
              <a:rPr lang="en-GB" sz="2400" dirty="0" smtClean="0"/>
              <a:t>Things to remember this week:</a:t>
            </a:r>
          </a:p>
          <a:p>
            <a:endParaRPr lang="en-GB" sz="2400" dirty="0" smtClean="0"/>
          </a:p>
          <a:p>
            <a:r>
              <a:rPr lang="en-GB" sz="2400" dirty="0" smtClean="0"/>
              <a:t>Painted egg competition on Friday</a:t>
            </a:r>
          </a:p>
          <a:p>
            <a:r>
              <a:rPr lang="en-GB" sz="2400" dirty="0" smtClean="0"/>
              <a:t>Egg hunt</a:t>
            </a:r>
          </a:p>
          <a:p>
            <a:r>
              <a:rPr lang="en-GB" sz="2400" dirty="0" smtClean="0"/>
              <a:t>Finish at 1.30pm</a:t>
            </a:r>
          </a:p>
          <a:p>
            <a:r>
              <a:rPr lang="en-GB" sz="2400" dirty="0" smtClean="0"/>
              <a:t>Cake Sale – Cherry Class</a:t>
            </a:r>
          </a:p>
          <a:p>
            <a:endParaRPr lang="en-GB" sz="2400" dirty="0"/>
          </a:p>
          <a:p>
            <a:endParaRPr lang="en-GB" sz="2400" dirty="0"/>
          </a:p>
        </p:txBody>
      </p:sp>
      <p:pic>
        <p:nvPicPr>
          <p:cNvPr id="3" name="Picture 2"/>
          <p:cNvPicPr>
            <a:picLocks noChangeAspect="1"/>
          </p:cNvPicPr>
          <p:nvPr/>
        </p:nvPicPr>
        <p:blipFill>
          <a:blip r:embed="rId2"/>
          <a:stretch>
            <a:fillRect/>
          </a:stretch>
        </p:blipFill>
        <p:spPr>
          <a:xfrm>
            <a:off x="4445934" y="3266891"/>
            <a:ext cx="4419601" cy="2017644"/>
          </a:xfrm>
          <a:prstGeom prst="rect">
            <a:avLst/>
          </a:prstGeom>
        </p:spPr>
      </p:pic>
    </p:spTree>
    <p:extLst>
      <p:ext uri="{BB962C8B-B14F-4D97-AF65-F5344CB8AC3E}">
        <p14:creationId xmlns:p14="http://schemas.microsoft.com/office/powerpoint/2010/main" val="1954270084"/>
      </p:ext>
    </p:extLst>
  </p:cSld>
  <p:clrMapOvr>
    <a:masterClrMapping/>
  </p:clrMapOvr>
</p:sld>
</file>

<file path=ppt/theme/theme1.xml><?xml version="1.0" encoding="utf-8"?>
<a:theme xmlns:a="http://schemas.openxmlformats.org/drawingml/2006/main" name="Office Theme">
  <a:themeElements>
    <a:clrScheme name="NAS Palette">
      <a:dk1>
        <a:srgbClr val="000000"/>
      </a:dk1>
      <a:lt1>
        <a:srgbClr val="FFFFFF"/>
      </a:lt1>
      <a:dk2>
        <a:srgbClr val="44546A"/>
      </a:dk2>
      <a:lt2>
        <a:srgbClr val="E7E6E6"/>
      </a:lt2>
      <a:accent1>
        <a:srgbClr val="EC2889"/>
      </a:accent1>
      <a:accent2>
        <a:srgbClr val="32BCAD"/>
      </a:accent2>
      <a:accent3>
        <a:srgbClr val="EE4128"/>
      </a:accent3>
      <a:accent4>
        <a:srgbClr val="FFB81C"/>
      </a:accent4>
      <a:accent5>
        <a:srgbClr val="2CC3E8"/>
      </a:accent5>
      <a:accent6>
        <a:srgbClr val="8913B0"/>
      </a:accent6>
      <a:hlink>
        <a:srgbClr val="4103BF"/>
      </a:hlink>
      <a:folHlink>
        <a:srgbClr val="EC288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603</TotalTime>
  <Words>522</Words>
  <Application>Microsoft Office PowerPoint</Application>
  <PresentationFormat>On-screen Show (4:3)</PresentationFormat>
  <Paragraphs>74</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Helvetica</vt:lpstr>
      <vt:lpstr>Tahoma</vt:lpstr>
      <vt:lpstr>Times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Aimee-Marie Dore</dc:creator>
  <cp:lastModifiedBy>Head Teacher</cp:lastModifiedBy>
  <cp:revision>293</cp:revision>
  <dcterms:created xsi:type="dcterms:W3CDTF">2019-02-23T10:47:04Z</dcterms:created>
  <dcterms:modified xsi:type="dcterms:W3CDTF">2019-03-31T15:32:56Z</dcterms:modified>
</cp:coreProperties>
</file>