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4"/>
  </p:sldMasterIdLst>
  <p:notesMasterIdLst>
    <p:notesMasterId r:id="rId27"/>
  </p:notesMasterIdLst>
  <p:handoutMasterIdLst>
    <p:handoutMasterId r:id="rId28"/>
  </p:handoutMasterIdLst>
  <p:sldIdLst>
    <p:sldId id="256" r:id="rId5"/>
    <p:sldId id="291" r:id="rId6"/>
    <p:sldId id="257" r:id="rId7"/>
    <p:sldId id="260" r:id="rId8"/>
    <p:sldId id="276" r:id="rId9"/>
    <p:sldId id="277" r:id="rId10"/>
    <p:sldId id="278" r:id="rId11"/>
    <p:sldId id="288" r:id="rId12"/>
    <p:sldId id="258" r:id="rId13"/>
    <p:sldId id="270" r:id="rId14"/>
    <p:sldId id="275" r:id="rId15"/>
    <p:sldId id="274" r:id="rId16"/>
    <p:sldId id="265" r:id="rId17"/>
    <p:sldId id="261" r:id="rId18"/>
    <p:sldId id="280" r:id="rId19"/>
    <p:sldId id="281" r:id="rId20"/>
    <p:sldId id="283" r:id="rId21"/>
    <p:sldId id="285" r:id="rId22"/>
    <p:sldId id="284" r:id="rId23"/>
    <p:sldId id="263" r:id="rId24"/>
    <p:sldId id="286" r:id="rId25"/>
    <p:sldId id="292" r:id="rId2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6146D-14CF-4977-B36D-D08C604BC306}" v="7" dt="2024-01-22T08:00:22.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434" autoAdjust="0"/>
  </p:normalViewPr>
  <p:slideViewPr>
    <p:cSldViewPr snapToGrid="0">
      <p:cViewPr varScale="1">
        <p:scale>
          <a:sx n="67" d="100"/>
          <a:sy n="67" d="100"/>
        </p:scale>
        <p:origin x="58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e Law" userId="d3902632-5488-4e63-ba22-89ffee3ed44e" providerId="ADAL" clId="{1DB6146D-14CF-4977-B36D-D08C604BC306}"/>
    <pc:docChg chg="custSel modSld">
      <pc:chgData name="Katharine Law" userId="d3902632-5488-4e63-ba22-89ffee3ed44e" providerId="ADAL" clId="{1DB6146D-14CF-4977-B36D-D08C604BC306}" dt="2024-01-22T08:00:22.556" v="119" actId="1076"/>
      <pc:docMkLst>
        <pc:docMk/>
      </pc:docMkLst>
      <pc:sldChg chg="addSp delSp modSp mod">
        <pc:chgData name="Katharine Law" userId="d3902632-5488-4e63-ba22-89ffee3ed44e" providerId="ADAL" clId="{1DB6146D-14CF-4977-B36D-D08C604BC306}" dt="2024-01-22T08:00:22.556" v="119" actId="1076"/>
        <pc:sldMkLst>
          <pc:docMk/>
          <pc:sldMk cId="23985210" sldId="256"/>
        </pc:sldMkLst>
        <pc:spChg chg="mod">
          <ac:chgData name="Katharine Law" userId="d3902632-5488-4e63-ba22-89ffee3ed44e" providerId="ADAL" clId="{1DB6146D-14CF-4977-B36D-D08C604BC306}" dt="2024-01-16T07:46:33.462" v="0" actId="20577"/>
          <ac:spMkLst>
            <pc:docMk/>
            <pc:sldMk cId="23985210" sldId="256"/>
            <ac:spMk id="2" creationId="{00000000-0000-0000-0000-000000000000}"/>
          </ac:spMkLst>
        </pc:spChg>
        <pc:spChg chg="mod">
          <ac:chgData name="Katharine Law" userId="d3902632-5488-4e63-ba22-89ffee3ed44e" providerId="ADAL" clId="{1DB6146D-14CF-4977-B36D-D08C604BC306}" dt="2024-01-16T07:47:17.329" v="21" actId="20577"/>
          <ac:spMkLst>
            <pc:docMk/>
            <pc:sldMk cId="23985210" sldId="256"/>
            <ac:spMk id="4" creationId="{00000000-0000-0000-0000-000000000000}"/>
          </ac:spMkLst>
        </pc:spChg>
        <pc:picChg chg="del">
          <ac:chgData name="Katharine Law" userId="d3902632-5488-4e63-ba22-89ffee3ed44e" providerId="ADAL" clId="{1DB6146D-14CF-4977-B36D-D08C604BC306}" dt="2024-01-22T07:59:56.726" v="113" actId="478"/>
          <ac:picMkLst>
            <pc:docMk/>
            <pc:sldMk cId="23985210" sldId="256"/>
            <ac:picMk id="5" creationId="{00000000-0000-0000-0000-000000000000}"/>
          </ac:picMkLst>
        </pc:picChg>
        <pc:picChg chg="mod">
          <ac:chgData name="Katharine Law" userId="d3902632-5488-4e63-ba22-89ffee3ed44e" providerId="ADAL" clId="{1DB6146D-14CF-4977-B36D-D08C604BC306}" dt="2024-01-22T08:00:22.556" v="119" actId="1076"/>
          <ac:picMkLst>
            <pc:docMk/>
            <pc:sldMk cId="23985210" sldId="256"/>
            <ac:picMk id="6" creationId="{00000000-0000-0000-0000-000000000000}"/>
          </ac:picMkLst>
        </pc:picChg>
        <pc:picChg chg="add mod">
          <ac:chgData name="Katharine Law" userId="d3902632-5488-4e63-ba22-89ffee3ed44e" providerId="ADAL" clId="{1DB6146D-14CF-4977-B36D-D08C604BC306}" dt="2024-01-22T08:00:13.996" v="116" actId="14100"/>
          <ac:picMkLst>
            <pc:docMk/>
            <pc:sldMk cId="23985210" sldId="256"/>
            <ac:picMk id="1026" creationId="{988F358C-F752-D487-1ECB-DC15CCF1CCF9}"/>
          </ac:picMkLst>
        </pc:picChg>
      </pc:sldChg>
      <pc:sldChg chg="modSp mod">
        <pc:chgData name="Katharine Law" userId="d3902632-5488-4e63-ba22-89ffee3ed44e" providerId="ADAL" clId="{1DB6146D-14CF-4977-B36D-D08C604BC306}" dt="2024-01-16T07:48:23.245" v="52" actId="20577"/>
        <pc:sldMkLst>
          <pc:docMk/>
          <pc:sldMk cId="890934492" sldId="257"/>
        </pc:sldMkLst>
        <pc:spChg chg="mod">
          <ac:chgData name="Katharine Law" userId="d3902632-5488-4e63-ba22-89ffee3ed44e" providerId="ADAL" clId="{1DB6146D-14CF-4977-B36D-D08C604BC306}" dt="2024-01-16T07:47:49.739" v="22" actId="20577"/>
          <ac:spMkLst>
            <pc:docMk/>
            <pc:sldMk cId="890934492" sldId="257"/>
            <ac:spMk id="2" creationId="{00000000-0000-0000-0000-000000000000}"/>
          </ac:spMkLst>
        </pc:spChg>
        <pc:spChg chg="mod">
          <ac:chgData name="Katharine Law" userId="d3902632-5488-4e63-ba22-89ffee3ed44e" providerId="ADAL" clId="{1DB6146D-14CF-4977-B36D-D08C604BC306}" dt="2024-01-16T07:48:23.245" v="52" actId="20577"/>
          <ac:spMkLst>
            <pc:docMk/>
            <pc:sldMk cId="890934492" sldId="257"/>
            <ac:spMk id="3" creationId="{00000000-0000-0000-0000-000000000000}"/>
          </ac:spMkLst>
        </pc:spChg>
      </pc:sldChg>
      <pc:sldChg chg="modSp mod">
        <pc:chgData name="Katharine Law" userId="d3902632-5488-4e63-ba22-89ffee3ed44e" providerId="ADAL" clId="{1DB6146D-14CF-4977-B36D-D08C604BC306}" dt="2024-01-16T07:59:44.349" v="64" actId="20577"/>
        <pc:sldMkLst>
          <pc:docMk/>
          <pc:sldMk cId="1088724672" sldId="286"/>
        </pc:sldMkLst>
        <pc:spChg chg="mod">
          <ac:chgData name="Katharine Law" userId="d3902632-5488-4e63-ba22-89ffee3ed44e" providerId="ADAL" clId="{1DB6146D-14CF-4977-B36D-D08C604BC306}" dt="2024-01-16T07:59:44.349" v="64" actId="20577"/>
          <ac:spMkLst>
            <pc:docMk/>
            <pc:sldMk cId="1088724672" sldId="286"/>
            <ac:spMk id="3" creationId="{00000000-0000-0000-0000-000000000000}"/>
          </ac:spMkLst>
        </pc:spChg>
      </pc:sldChg>
      <pc:sldChg chg="modSp mod">
        <pc:chgData name="Katharine Law" userId="d3902632-5488-4e63-ba22-89ffee3ed44e" providerId="ADAL" clId="{1DB6146D-14CF-4977-B36D-D08C604BC306}" dt="2024-01-16T08:08:24.487" v="112" actId="20577"/>
        <pc:sldMkLst>
          <pc:docMk/>
          <pc:sldMk cId="410918617" sldId="292"/>
        </pc:sldMkLst>
        <pc:spChg chg="mod">
          <ac:chgData name="Katharine Law" userId="d3902632-5488-4e63-ba22-89ffee3ed44e" providerId="ADAL" clId="{1DB6146D-14CF-4977-B36D-D08C604BC306}" dt="2024-01-16T08:08:24.487" v="112" actId="20577"/>
          <ac:spMkLst>
            <pc:docMk/>
            <pc:sldMk cId="410918617" sldId="29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5B0F9964-5871-44E1-9EB4-5BF01AE4FBD8}" type="datetimeFigureOut">
              <a:rPr lang="en-GB" smtClean="0"/>
              <a:t>22/01/2024</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BDFBD767-3D93-4449-AD82-AB0037BC7FF6}" type="slidenum">
              <a:rPr lang="en-GB" smtClean="0"/>
              <a:t>‹#›</a:t>
            </a:fld>
            <a:endParaRPr lang="en-GB"/>
          </a:p>
        </p:txBody>
      </p:sp>
    </p:spTree>
    <p:extLst>
      <p:ext uri="{BB962C8B-B14F-4D97-AF65-F5344CB8AC3E}">
        <p14:creationId xmlns:p14="http://schemas.microsoft.com/office/powerpoint/2010/main" val="2463717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974BA07-BE1C-4F28-B164-FCC10496847C}" type="datetimeFigureOut">
              <a:rPr lang="en-GB" smtClean="0"/>
              <a:t>22/01/2024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6CD55A8-A121-4556-AFF7-5F9AD32BAFBF}" type="slidenum">
              <a:rPr lang="en-GB" smtClean="0"/>
              <a:t>‹#›</a:t>
            </a:fld>
            <a:endParaRPr lang="en-GB"/>
          </a:p>
        </p:txBody>
      </p:sp>
    </p:spTree>
    <p:extLst>
      <p:ext uri="{BB962C8B-B14F-4D97-AF65-F5344CB8AC3E}">
        <p14:creationId xmlns:p14="http://schemas.microsoft.com/office/powerpoint/2010/main" val="4251215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CD55A8-A121-4556-AFF7-5F9AD32BAFBF}" type="slidenum">
              <a:rPr lang="en-GB" smtClean="0"/>
              <a:t>10</a:t>
            </a:fld>
            <a:endParaRPr lang="en-GB"/>
          </a:p>
        </p:txBody>
      </p:sp>
    </p:spTree>
    <p:extLst>
      <p:ext uri="{BB962C8B-B14F-4D97-AF65-F5344CB8AC3E}">
        <p14:creationId xmlns:p14="http://schemas.microsoft.com/office/powerpoint/2010/main" val="427476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CD55A8-A121-4556-AFF7-5F9AD32BAFBF}" type="slidenum">
              <a:rPr lang="en-GB" smtClean="0"/>
              <a:t>11</a:t>
            </a:fld>
            <a:endParaRPr lang="en-GB"/>
          </a:p>
        </p:txBody>
      </p:sp>
    </p:spTree>
    <p:extLst>
      <p:ext uri="{BB962C8B-B14F-4D97-AF65-F5344CB8AC3E}">
        <p14:creationId xmlns:p14="http://schemas.microsoft.com/office/powerpoint/2010/main" val="355565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9FE155-162F-42E6-BE2C-7E87C1FD945A}" type="datetimeFigureOut">
              <a:rPr lang="en-GB" smtClean="0"/>
              <a:t>22/01/2024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07F5E-4417-4EB7-8D99-418C04C25A3A}" type="slidenum">
              <a:rPr lang="en-GB" smtClean="0"/>
              <a:t>‹#›</a:t>
            </a:fld>
            <a:endParaRPr lang="en-GB"/>
          </a:p>
        </p:txBody>
      </p:sp>
    </p:spTree>
    <p:extLst>
      <p:ext uri="{BB962C8B-B14F-4D97-AF65-F5344CB8AC3E}">
        <p14:creationId xmlns:p14="http://schemas.microsoft.com/office/powerpoint/2010/main" val="125692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9FE155-162F-42E6-BE2C-7E87C1FD945A}" type="datetimeFigureOut">
              <a:rPr lang="en-GB" smtClean="0"/>
              <a:t>22/01/2024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07F5E-4417-4EB7-8D99-418C04C25A3A}" type="slidenum">
              <a:rPr lang="en-GB" smtClean="0"/>
              <a:t>‹#›</a:t>
            </a:fld>
            <a:endParaRPr lang="en-GB"/>
          </a:p>
        </p:txBody>
      </p:sp>
    </p:spTree>
    <p:extLst>
      <p:ext uri="{BB962C8B-B14F-4D97-AF65-F5344CB8AC3E}">
        <p14:creationId xmlns:p14="http://schemas.microsoft.com/office/powerpoint/2010/main" val="198450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9FE155-162F-42E6-BE2C-7E87C1FD945A}" type="datetimeFigureOut">
              <a:rPr lang="en-GB" smtClean="0"/>
              <a:t>22/01/2024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07F5E-4417-4EB7-8D99-418C04C25A3A}" type="slidenum">
              <a:rPr lang="en-GB" smtClean="0"/>
              <a:t>‹#›</a:t>
            </a:fld>
            <a:endParaRPr lang="en-GB"/>
          </a:p>
        </p:txBody>
      </p:sp>
    </p:spTree>
    <p:extLst>
      <p:ext uri="{BB962C8B-B14F-4D97-AF65-F5344CB8AC3E}">
        <p14:creationId xmlns:p14="http://schemas.microsoft.com/office/powerpoint/2010/main" val="24974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9FE155-162F-42E6-BE2C-7E87C1FD945A}" type="datetimeFigureOut">
              <a:rPr lang="en-GB" smtClean="0"/>
              <a:t>22/01/2024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07F5E-4417-4EB7-8D99-418C04C25A3A}" type="slidenum">
              <a:rPr lang="en-GB" smtClean="0"/>
              <a:t>‹#›</a:t>
            </a:fld>
            <a:endParaRPr lang="en-GB"/>
          </a:p>
        </p:txBody>
      </p:sp>
    </p:spTree>
    <p:extLst>
      <p:ext uri="{BB962C8B-B14F-4D97-AF65-F5344CB8AC3E}">
        <p14:creationId xmlns:p14="http://schemas.microsoft.com/office/powerpoint/2010/main" val="400900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9FE155-162F-42E6-BE2C-7E87C1FD945A}" type="datetimeFigureOut">
              <a:rPr lang="en-GB" smtClean="0"/>
              <a:t>22/01/2024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07F5E-4417-4EB7-8D99-418C04C25A3A}" type="slidenum">
              <a:rPr lang="en-GB" smtClean="0"/>
              <a:t>‹#›</a:t>
            </a:fld>
            <a:endParaRPr lang="en-GB"/>
          </a:p>
        </p:txBody>
      </p:sp>
    </p:spTree>
    <p:extLst>
      <p:ext uri="{BB962C8B-B14F-4D97-AF65-F5344CB8AC3E}">
        <p14:creationId xmlns:p14="http://schemas.microsoft.com/office/powerpoint/2010/main" val="303888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9FE155-162F-42E6-BE2C-7E87C1FD945A}" type="datetimeFigureOut">
              <a:rPr lang="en-GB" smtClean="0"/>
              <a:t>22/01/2024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D07F5E-4417-4EB7-8D99-418C04C25A3A}" type="slidenum">
              <a:rPr lang="en-GB" smtClean="0"/>
              <a:t>‹#›</a:t>
            </a:fld>
            <a:endParaRPr lang="en-GB"/>
          </a:p>
        </p:txBody>
      </p:sp>
    </p:spTree>
    <p:extLst>
      <p:ext uri="{BB962C8B-B14F-4D97-AF65-F5344CB8AC3E}">
        <p14:creationId xmlns:p14="http://schemas.microsoft.com/office/powerpoint/2010/main" val="68783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9FE155-162F-42E6-BE2C-7E87C1FD945A}" type="datetimeFigureOut">
              <a:rPr lang="en-GB" smtClean="0"/>
              <a:t>22/01/2024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D07F5E-4417-4EB7-8D99-418C04C25A3A}" type="slidenum">
              <a:rPr lang="en-GB" smtClean="0"/>
              <a:t>‹#›</a:t>
            </a:fld>
            <a:endParaRPr lang="en-GB"/>
          </a:p>
        </p:txBody>
      </p:sp>
    </p:spTree>
    <p:extLst>
      <p:ext uri="{BB962C8B-B14F-4D97-AF65-F5344CB8AC3E}">
        <p14:creationId xmlns:p14="http://schemas.microsoft.com/office/powerpoint/2010/main" val="131553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9FE155-162F-42E6-BE2C-7E87C1FD945A}" type="datetimeFigureOut">
              <a:rPr lang="en-GB" smtClean="0"/>
              <a:t>22/01/2024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D07F5E-4417-4EB7-8D99-418C04C25A3A}" type="slidenum">
              <a:rPr lang="en-GB" smtClean="0"/>
              <a:t>‹#›</a:t>
            </a:fld>
            <a:endParaRPr lang="en-GB"/>
          </a:p>
        </p:txBody>
      </p:sp>
    </p:spTree>
    <p:extLst>
      <p:ext uri="{BB962C8B-B14F-4D97-AF65-F5344CB8AC3E}">
        <p14:creationId xmlns:p14="http://schemas.microsoft.com/office/powerpoint/2010/main" val="137773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FE155-162F-42E6-BE2C-7E87C1FD945A}" type="datetimeFigureOut">
              <a:rPr lang="en-GB" smtClean="0"/>
              <a:t>22/01/2024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D07F5E-4417-4EB7-8D99-418C04C25A3A}" type="slidenum">
              <a:rPr lang="en-GB" smtClean="0"/>
              <a:t>‹#›</a:t>
            </a:fld>
            <a:endParaRPr lang="en-GB"/>
          </a:p>
        </p:txBody>
      </p:sp>
    </p:spTree>
    <p:extLst>
      <p:ext uri="{BB962C8B-B14F-4D97-AF65-F5344CB8AC3E}">
        <p14:creationId xmlns:p14="http://schemas.microsoft.com/office/powerpoint/2010/main" val="413017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9FE155-162F-42E6-BE2C-7E87C1FD945A}" type="datetimeFigureOut">
              <a:rPr lang="en-GB" smtClean="0"/>
              <a:t>22/01/2024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D07F5E-4417-4EB7-8D99-418C04C25A3A}" type="slidenum">
              <a:rPr lang="en-GB" smtClean="0"/>
              <a:t>‹#›</a:t>
            </a:fld>
            <a:endParaRPr lang="en-GB"/>
          </a:p>
        </p:txBody>
      </p:sp>
    </p:spTree>
    <p:extLst>
      <p:ext uri="{BB962C8B-B14F-4D97-AF65-F5344CB8AC3E}">
        <p14:creationId xmlns:p14="http://schemas.microsoft.com/office/powerpoint/2010/main" val="357209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9FE155-162F-42E6-BE2C-7E87C1FD945A}" type="datetimeFigureOut">
              <a:rPr lang="en-GB" smtClean="0"/>
              <a:t>22/01/2024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D07F5E-4417-4EB7-8D99-418C04C25A3A}" type="slidenum">
              <a:rPr lang="en-GB" smtClean="0"/>
              <a:t>‹#›</a:t>
            </a:fld>
            <a:endParaRPr lang="en-GB"/>
          </a:p>
        </p:txBody>
      </p:sp>
    </p:spTree>
    <p:extLst>
      <p:ext uri="{BB962C8B-B14F-4D97-AF65-F5344CB8AC3E}">
        <p14:creationId xmlns:p14="http://schemas.microsoft.com/office/powerpoint/2010/main" val="172597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FE155-162F-42E6-BE2C-7E87C1FD945A}" type="datetimeFigureOut">
              <a:rPr lang="en-GB" smtClean="0"/>
              <a:t>22/01/2024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07F5E-4417-4EB7-8D99-418C04C25A3A}" type="slidenum">
              <a:rPr lang="en-GB" smtClean="0"/>
              <a:t>‹#›</a:t>
            </a:fld>
            <a:endParaRPr lang="en-GB"/>
          </a:p>
        </p:txBody>
      </p:sp>
    </p:spTree>
    <p:extLst>
      <p:ext uri="{BB962C8B-B14F-4D97-AF65-F5344CB8AC3E}">
        <p14:creationId xmlns:p14="http://schemas.microsoft.com/office/powerpoint/2010/main" val="251332205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322" y="3185314"/>
            <a:ext cx="9144000" cy="2387600"/>
          </a:xfrm>
        </p:spPr>
        <p:txBody>
          <a:bodyPr>
            <a:noAutofit/>
          </a:bodyPr>
          <a:lstStyle/>
          <a:p>
            <a:br>
              <a:rPr lang="en-GB" sz="11500" b="1" dirty="0">
                <a:solidFill>
                  <a:srgbClr val="FF0000"/>
                </a:solidFill>
              </a:rPr>
            </a:br>
            <a:br>
              <a:rPr lang="en-GB" sz="11500" b="1" dirty="0">
                <a:solidFill>
                  <a:srgbClr val="FF0000"/>
                </a:solidFill>
              </a:rPr>
            </a:br>
            <a:r>
              <a:rPr lang="en-GB" sz="7200" b="1" dirty="0">
                <a:solidFill>
                  <a:srgbClr val="FF0000"/>
                </a:solidFill>
                <a:latin typeface="Arial" panose="020B0604020202020204" pitchFamily="34" charset="0"/>
                <a:cs typeface="Arial" panose="020B0604020202020204" pitchFamily="34" charset="0"/>
              </a:rPr>
              <a:t>SATS </a:t>
            </a:r>
            <a:br>
              <a:rPr lang="en-GB" sz="7200" b="1" dirty="0">
                <a:solidFill>
                  <a:srgbClr val="FF0000"/>
                </a:solidFill>
                <a:latin typeface="Arial" panose="020B0604020202020204" pitchFamily="34" charset="0"/>
                <a:cs typeface="Arial" panose="020B0604020202020204" pitchFamily="34" charset="0"/>
              </a:rPr>
            </a:br>
            <a:r>
              <a:rPr lang="en-GB" sz="7200" b="1" dirty="0">
                <a:solidFill>
                  <a:srgbClr val="FF0000"/>
                </a:solidFill>
                <a:latin typeface="Arial" panose="020B0604020202020204" pitchFamily="34" charset="0"/>
                <a:cs typeface="Arial" panose="020B0604020202020204" pitchFamily="34" charset="0"/>
              </a:rPr>
              <a:t>Information Meeting</a:t>
            </a:r>
            <a:br>
              <a:rPr lang="en-GB" sz="7200" b="1" dirty="0">
                <a:solidFill>
                  <a:srgbClr val="FF0000"/>
                </a:solidFill>
                <a:latin typeface="Arial" panose="020B0604020202020204" pitchFamily="34" charset="0"/>
                <a:cs typeface="Arial" panose="020B0604020202020204" pitchFamily="34" charset="0"/>
              </a:rPr>
            </a:br>
            <a:r>
              <a:rPr lang="en-GB" sz="7200" b="1" dirty="0">
                <a:solidFill>
                  <a:srgbClr val="FF0000"/>
                </a:solidFill>
                <a:latin typeface="Arial" panose="020B0604020202020204" pitchFamily="34" charset="0"/>
                <a:cs typeface="Arial" panose="020B0604020202020204" pitchFamily="34" charset="0"/>
              </a:rPr>
              <a:t>for Parents </a:t>
            </a:r>
            <a:br>
              <a:rPr lang="en-GB" sz="7200" b="1" dirty="0">
                <a:solidFill>
                  <a:srgbClr val="FF0000"/>
                </a:solidFill>
                <a:latin typeface="Arial" panose="020B0604020202020204" pitchFamily="34" charset="0"/>
                <a:cs typeface="Arial" panose="020B0604020202020204" pitchFamily="34" charset="0"/>
              </a:rPr>
            </a:br>
            <a:r>
              <a:rPr lang="en-GB" sz="7200" b="1" dirty="0">
                <a:solidFill>
                  <a:srgbClr val="FF0000"/>
                </a:solidFill>
                <a:latin typeface="Arial" panose="020B0604020202020204" pitchFamily="34" charset="0"/>
                <a:cs typeface="Arial" panose="020B0604020202020204" pitchFamily="34" charset="0"/>
              </a:rPr>
              <a:t>2024</a:t>
            </a:r>
          </a:p>
        </p:txBody>
      </p:sp>
      <p:sp>
        <p:nvSpPr>
          <p:cNvPr id="4" name="Rectangle 3"/>
          <p:cNvSpPr/>
          <p:nvPr/>
        </p:nvSpPr>
        <p:spPr>
          <a:xfrm>
            <a:off x="529883" y="5722426"/>
            <a:ext cx="11132234" cy="369332"/>
          </a:xfrm>
          <a:prstGeom prst="rect">
            <a:avLst/>
          </a:prstGeom>
        </p:spPr>
        <p:txBody>
          <a:bodyPr wrap="square">
            <a:spAutoFit/>
          </a:bodyPr>
          <a:lstStyle/>
          <a:p>
            <a:pPr algn="ctr"/>
            <a:r>
              <a:rPr lang="en-GB" b="1" dirty="0">
                <a:solidFill>
                  <a:srgbClr val="0070C0"/>
                </a:solidFill>
                <a:latin typeface="Arial" panose="020B0604020202020204" pitchFamily="34" charset="0"/>
                <a:cs typeface="Arial" panose="020B0604020202020204" pitchFamily="34" charset="0"/>
              </a:rPr>
              <a:t>The KS2 SATs will take place between Monday 13th May and Thursday 16th May 2024. </a:t>
            </a:r>
            <a:r>
              <a:rPr lang="en-GB" dirty="0">
                <a:solidFill>
                  <a:srgbClr val="0070C0"/>
                </a:solidFill>
                <a:latin typeface="Arial" panose="020B0604020202020204" pitchFamily="34" charset="0"/>
                <a:cs typeface="Arial" panose="020B0604020202020204" pitchFamily="34" charset="0"/>
              </a:rPr>
              <a:t> </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0274" y="121222"/>
            <a:ext cx="2109967" cy="164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Year 5 11+ Revision Course Holiday Courses | Hatch End Tuition">
            <a:extLst>
              <a:ext uri="{FF2B5EF4-FFF2-40B4-BE49-F238E27FC236}">
                <a16:creationId xmlns:a16="http://schemas.microsoft.com/office/drawing/2014/main" id="{988F358C-F752-D487-1ECB-DC15CCF1C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59" y="260297"/>
            <a:ext cx="1421791" cy="142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3"/>
          <a:srcRect l="36703" t="23020" r="34987" b="9199"/>
          <a:stretch/>
        </p:blipFill>
        <p:spPr>
          <a:xfrm>
            <a:off x="838200" y="9907"/>
            <a:ext cx="5087155" cy="6848093"/>
          </a:xfrm>
          <a:prstGeom prst="rect">
            <a:avLst/>
          </a:prstGeom>
        </p:spPr>
      </p:pic>
      <p:pic>
        <p:nvPicPr>
          <p:cNvPr id="6" name="Picture 5"/>
          <p:cNvPicPr>
            <a:picLocks noChangeAspect="1"/>
          </p:cNvPicPr>
          <p:nvPr/>
        </p:nvPicPr>
        <p:blipFill rotWithShape="1">
          <a:blip r:embed="rId4"/>
          <a:srcRect l="36020" t="23285" r="34735" b="12314"/>
          <a:stretch/>
        </p:blipFill>
        <p:spPr>
          <a:xfrm>
            <a:off x="5925355" y="9907"/>
            <a:ext cx="5531116" cy="6848093"/>
          </a:xfrm>
          <a:prstGeom prst="rect">
            <a:avLst/>
          </a:prstGeom>
        </p:spPr>
      </p:pic>
    </p:spTree>
    <p:extLst>
      <p:ext uri="{BB962C8B-B14F-4D97-AF65-F5344CB8AC3E}">
        <p14:creationId xmlns:p14="http://schemas.microsoft.com/office/powerpoint/2010/main" val="276291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3"/>
          <a:srcRect l="36246" t="27774" r="35370" b="52559"/>
          <a:stretch/>
        </p:blipFill>
        <p:spPr>
          <a:xfrm>
            <a:off x="0" y="0"/>
            <a:ext cx="7923380" cy="2727960"/>
          </a:xfrm>
          <a:prstGeom prst="rect">
            <a:avLst/>
          </a:prstGeom>
        </p:spPr>
      </p:pic>
      <p:pic>
        <p:nvPicPr>
          <p:cNvPr id="5" name="Content Placeholder 4"/>
          <p:cNvPicPr>
            <a:picLocks noGrp="1" noChangeAspect="1"/>
          </p:cNvPicPr>
          <p:nvPr>
            <p:ph idx="1"/>
          </p:nvPr>
        </p:nvPicPr>
        <p:blipFill rotWithShape="1">
          <a:blip r:embed="rId4"/>
          <a:srcRect l="28879" t="42580" r="28161" b="27318"/>
          <a:stretch/>
        </p:blipFill>
        <p:spPr>
          <a:xfrm>
            <a:off x="4917955" y="553614"/>
            <a:ext cx="7142348" cy="2813703"/>
          </a:xfrm>
          <a:prstGeom prst="rect">
            <a:avLst/>
          </a:prstGeom>
        </p:spPr>
      </p:pic>
      <p:pic>
        <p:nvPicPr>
          <p:cNvPr id="6" name="Picture 5"/>
          <p:cNvPicPr>
            <a:picLocks noChangeAspect="1"/>
          </p:cNvPicPr>
          <p:nvPr/>
        </p:nvPicPr>
        <p:blipFill rotWithShape="1">
          <a:blip r:embed="rId4"/>
          <a:srcRect l="29332" t="72884" r="28047" b="13205"/>
          <a:stretch/>
        </p:blipFill>
        <p:spPr>
          <a:xfrm>
            <a:off x="2719918" y="5070073"/>
            <a:ext cx="9146111" cy="1678409"/>
          </a:xfrm>
          <a:prstGeom prst="rect">
            <a:avLst/>
          </a:prstGeom>
        </p:spPr>
      </p:pic>
      <p:pic>
        <p:nvPicPr>
          <p:cNvPr id="7" name="Picture 6"/>
          <p:cNvPicPr>
            <a:picLocks noChangeAspect="1"/>
          </p:cNvPicPr>
          <p:nvPr/>
        </p:nvPicPr>
        <p:blipFill rotWithShape="1">
          <a:blip r:embed="rId3"/>
          <a:srcRect l="36246" t="47441" r="35370" b="38890"/>
          <a:stretch/>
        </p:blipFill>
        <p:spPr>
          <a:xfrm>
            <a:off x="0" y="3272335"/>
            <a:ext cx="7923380" cy="1895850"/>
          </a:xfrm>
          <a:prstGeom prst="rect">
            <a:avLst/>
          </a:prstGeom>
        </p:spPr>
      </p:pic>
    </p:spTree>
    <p:extLst>
      <p:ext uri="{BB962C8B-B14F-4D97-AF65-F5344CB8AC3E}">
        <p14:creationId xmlns:p14="http://schemas.microsoft.com/office/powerpoint/2010/main" val="23943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6435" t="29536" r="7531" b="9980"/>
          <a:stretch/>
        </p:blipFill>
        <p:spPr>
          <a:xfrm>
            <a:off x="248265" y="365125"/>
            <a:ext cx="8704007" cy="3440319"/>
          </a:xfrm>
          <a:prstGeom prst="rect">
            <a:avLst/>
          </a:prstGeom>
        </p:spPr>
      </p:pic>
      <p:pic>
        <p:nvPicPr>
          <p:cNvPr id="5" name="Picture 4"/>
          <p:cNvPicPr>
            <a:picLocks noChangeAspect="1"/>
          </p:cNvPicPr>
          <p:nvPr/>
        </p:nvPicPr>
        <p:blipFill rotWithShape="1">
          <a:blip r:embed="rId3"/>
          <a:srcRect l="31712" t="36391" r="30428" b="15625"/>
          <a:stretch/>
        </p:blipFill>
        <p:spPr>
          <a:xfrm>
            <a:off x="4970205" y="1888838"/>
            <a:ext cx="7221795" cy="4969162"/>
          </a:xfrm>
          <a:prstGeom prst="rect">
            <a:avLst/>
          </a:prstGeom>
        </p:spPr>
      </p:pic>
    </p:spTree>
    <p:extLst>
      <p:ext uri="{BB962C8B-B14F-4D97-AF65-F5344CB8AC3E}">
        <p14:creationId xmlns:p14="http://schemas.microsoft.com/office/powerpoint/2010/main" val="383611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83" y="0"/>
            <a:ext cx="10515600" cy="1325563"/>
          </a:xfrm>
        </p:spPr>
        <p:txBody>
          <a:bodyPr>
            <a:normAutofit/>
          </a:bodyPr>
          <a:lstStyle/>
          <a:p>
            <a:pPr algn="ctr"/>
            <a:r>
              <a:rPr lang="en-GB" sz="3600" b="1" dirty="0">
                <a:solidFill>
                  <a:srgbClr val="FF0000"/>
                </a:solidFill>
                <a:latin typeface="Arial" panose="020B0604020202020204" pitchFamily="34" charset="0"/>
                <a:cs typeface="Arial" panose="020B0604020202020204" pitchFamily="34" charset="0"/>
              </a:rPr>
              <a:t>Writing</a:t>
            </a:r>
          </a:p>
        </p:txBody>
      </p:sp>
      <p:sp>
        <p:nvSpPr>
          <p:cNvPr id="3" name="Content Placeholder 2"/>
          <p:cNvSpPr>
            <a:spLocks noGrp="1"/>
          </p:cNvSpPr>
          <p:nvPr>
            <p:ph idx="1"/>
          </p:nvPr>
        </p:nvSpPr>
        <p:spPr>
          <a:xfrm>
            <a:off x="359899" y="1325563"/>
            <a:ext cx="10515600" cy="4351338"/>
          </a:xfrm>
        </p:spPr>
        <p:txBody>
          <a:bodyPr>
            <a:normAutofit lnSpcReduction="10000"/>
          </a:bodyPr>
          <a:lstStyle/>
          <a:p>
            <a:pPr marL="0" indent="0" algn="ctr">
              <a:buNone/>
            </a:pPr>
            <a:r>
              <a:rPr lang="en-GB" sz="3200" dirty="0">
                <a:solidFill>
                  <a:srgbClr val="0070C0"/>
                </a:solidFill>
                <a:latin typeface="Arial" panose="020B0604020202020204" pitchFamily="34" charset="0"/>
                <a:cs typeface="Arial" panose="020B0604020202020204" pitchFamily="34" charset="0"/>
              </a:rPr>
              <a:t>There is not a Writing SATs paper and children’s writing will be teacher Assessed.</a:t>
            </a:r>
          </a:p>
          <a:p>
            <a:pPr marL="0" indent="0" algn="ctr">
              <a:buNone/>
            </a:pPr>
            <a:endParaRPr lang="en-GB" sz="3200" dirty="0">
              <a:solidFill>
                <a:srgbClr val="0070C0"/>
              </a:solidFill>
              <a:latin typeface="Arial" panose="020B0604020202020204" pitchFamily="34" charset="0"/>
              <a:cs typeface="Arial" panose="020B0604020202020204" pitchFamily="34" charset="0"/>
            </a:endParaRPr>
          </a:p>
          <a:p>
            <a:pPr algn="ctr"/>
            <a:r>
              <a:rPr lang="en-GB" altLang="en-US" sz="3200" dirty="0"/>
              <a:t>Teacher assessed pieces over the year: using the TAF (Teacher Assessment Framework) Statements</a:t>
            </a:r>
          </a:p>
          <a:p>
            <a:pPr algn="ctr"/>
            <a:r>
              <a:rPr lang="en-GB" altLang="en-US" sz="3200" dirty="0"/>
              <a:t>Internal moderation takes place.</a:t>
            </a:r>
          </a:p>
          <a:p>
            <a:pPr algn="ctr"/>
            <a:r>
              <a:rPr lang="en-GB" altLang="en-US" sz="3200" dirty="0"/>
              <a:t>External moderation also takes place.</a:t>
            </a:r>
          </a:p>
          <a:p>
            <a:pPr algn="ctr"/>
            <a:r>
              <a:rPr lang="en-GB" altLang="en-US" sz="3200" dirty="0"/>
              <a:t>Teacher assessments are reported to County and given to secondary schools.</a:t>
            </a:r>
          </a:p>
          <a:p>
            <a:pPr marL="0" indent="0" algn="ctr">
              <a:buNone/>
            </a:pPr>
            <a:endParaRPr lang="en-GB" sz="32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777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56" y="-162909"/>
            <a:ext cx="10515600" cy="1325563"/>
          </a:xfrm>
        </p:spPr>
        <p:txBody>
          <a:bodyPr>
            <a:normAutofit/>
          </a:bodyPr>
          <a:lstStyle/>
          <a:p>
            <a:pPr algn="ctr"/>
            <a:r>
              <a:rPr lang="en-GB" sz="3600" b="1" dirty="0">
                <a:solidFill>
                  <a:srgbClr val="FF0000"/>
                </a:solidFill>
                <a:latin typeface="Arial" panose="020B0604020202020204" pitchFamily="34" charset="0"/>
                <a:cs typeface="Arial" panose="020B0604020202020204" pitchFamily="34" charset="0"/>
              </a:rPr>
              <a:t>Maths</a:t>
            </a:r>
          </a:p>
        </p:txBody>
      </p:sp>
      <p:sp>
        <p:nvSpPr>
          <p:cNvPr id="3" name="Content Placeholder 2"/>
          <p:cNvSpPr>
            <a:spLocks noGrp="1"/>
          </p:cNvSpPr>
          <p:nvPr>
            <p:ph idx="1"/>
          </p:nvPr>
        </p:nvSpPr>
        <p:spPr>
          <a:xfrm>
            <a:off x="284408" y="1001377"/>
            <a:ext cx="11667186" cy="5644122"/>
          </a:xfrm>
        </p:spPr>
        <p:txBody>
          <a:bodyPr>
            <a:normAutofit fontScale="62500" lnSpcReduction="20000"/>
          </a:bodyPr>
          <a:lstStyle/>
          <a:p>
            <a:pPr marL="0" indent="0">
              <a:buNone/>
            </a:pPr>
            <a:r>
              <a:rPr lang="en-GB" sz="3600" b="1" i="1" dirty="0">
                <a:solidFill>
                  <a:srgbClr val="0070C0"/>
                </a:solidFill>
                <a:latin typeface="Arial" panose="020B0604020202020204" pitchFamily="34" charset="0"/>
                <a:cs typeface="Arial" panose="020B0604020202020204" pitchFamily="34" charset="0"/>
              </a:rPr>
              <a:t>In KS2 maths SATs they’ll be tested on a range of core skills, including knowing times tables and using them to divide and multiply, using a protractor to measure angles, calculating the perimeter and area of shapes, solving problems by collecting and using information in tables, graphs and charts, algebra and solving problems involving ratio and proportion.</a:t>
            </a:r>
          </a:p>
          <a:p>
            <a:pPr marL="0" indent="0">
              <a:buNone/>
            </a:pPr>
            <a:endParaRPr lang="en-GB" sz="3600" dirty="0">
              <a:latin typeface="Arial" panose="020B0604020202020204" pitchFamily="34" charset="0"/>
              <a:cs typeface="Arial" panose="020B0604020202020204" pitchFamily="34" charset="0"/>
            </a:endParaRPr>
          </a:p>
          <a:p>
            <a:pPr marL="0" indent="0" algn="ctr">
              <a:buNone/>
            </a:pPr>
            <a:r>
              <a:rPr lang="en-GB" sz="3600" b="1" dirty="0">
                <a:solidFill>
                  <a:srgbClr val="00B050"/>
                </a:solidFill>
                <a:latin typeface="Arial" panose="020B0604020202020204" pitchFamily="34" charset="0"/>
                <a:cs typeface="Arial" panose="020B0604020202020204" pitchFamily="34" charset="0"/>
              </a:rPr>
              <a:t>Children will sit three papers in maths:</a:t>
            </a:r>
          </a:p>
          <a:p>
            <a:pPr algn="ctr"/>
            <a:r>
              <a:rPr lang="en-GB" sz="3600" b="1" dirty="0">
                <a:solidFill>
                  <a:srgbClr val="00B050"/>
                </a:solidFill>
                <a:latin typeface="Arial" panose="020B0604020202020204" pitchFamily="34" charset="0"/>
                <a:cs typeface="Arial" panose="020B0604020202020204" pitchFamily="34" charset="0"/>
              </a:rPr>
              <a:t>Paper 1: arithmetic, 30 minutes</a:t>
            </a:r>
          </a:p>
          <a:p>
            <a:pPr algn="ctr"/>
            <a:r>
              <a:rPr lang="en-GB" sz="3600" b="1" dirty="0">
                <a:solidFill>
                  <a:srgbClr val="00B050"/>
                </a:solidFill>
                <a:latin typeface="Arial" panose="020B0604020202020204" pitchFamily="34" charset="0"/>
                <a:cs typeface="Arial" panose="020B0604020202020204" pitchFamily="34" charset="0"/>
              </a:rPr>
              <a:t>Papers 2 and 3: reasoning, 40 minutes per paper</a:t>
            </a:r>
          </a:p>
          <a:p>
            <a:pPr marL="0" indent="0" algn="ctr">
              <a:buNone/>
            </a:pPr>
            <a:endParaRPr lang="en-GB" sz="3600" dirty="0">
              <a:latin typeface="Arial" panose="020B0604020202020204" pitchFamily="34" charset="0"/>
              <a:cs typeface="Arial" panose="020B0604020202020204" pitchFamily="34" charset="0"/>
            </a:endParaRPr>
          </a:p>
          <a:p>
            <a:pPr marL="0" indent="0">
              <a:buNone/>
            </a:pPr>
            <a:r>
              <a:rPr lang="en-GB" sz="3600" b="1" dirty="0">
                <a:latin typeface="Arial" panose="020B0604020202020204" pitchFamily="34" charset="0"/>
                <a:cs typeface="Arial" panose="020B0604020202020204" pitchFamily="34" charset="0"/>
              </a:rPr>
              <a:t>Paper 1</a:t>
            </a:r>
            <a:r>
              <a:rPr lang="en-GB" sz="3600" dirty="0">
                <a:latin typeface="Arial" panose="020B0604020202020204" pitchFamily="34" charset="0"/>
                <a:cs typeface="Arial" panose="020B0604020202020204" pitchFamily="34" charset="0"/>
              </a:rPr>
              <a:t> will consist of fixed response questions, where children have to give the correct answer to calculations. </a:t>
            </a:r>
            <a:br>
              <a:rPr lang="en-GB" sz="3600" dirty="0">
                <a:latin typeface="Arial" panose="020B0604020202020204" pitchFamily="34" charset="0"/>
                <a:cs typeface="Arial" panose="020B0604020202020204" pitchFamily="34" charset="0"/>
              </a:rPr>
            </a:br>
            <a:br>
              <a:rPr lang="en-GB" sz="3600"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Papers 2 and 3 </a:t>
            </a:r>
            <a:r>
              <a:rPr lang="en-GB" sz="3600" dirty="0">
                <a:latin typeface="Arial" panose="020B0604020202020204" pitchFamily="34" charset="0"/>
                <a:cs typeface="Arial" panose="020B0604020202020204" pitchFamily="34" charset="0"/>
              </a:rPr>
              <a:t>will involve a number of question types, including:</a:t>
            </a:r>
          </a:p>
          <a:p>
            <a:r>
              <a:rPr lang="en-GB" sz="3600" dirty="0">
                <a:latin typeface="Arial" panose="020B0604020202020204" pitchFamily="34" charset="0"/>
                <a:cs typeface="Arial" panose="020B0604020202020204" pitchFamily="34" charset="0"/>
              </a:rPr>
              <a:t>Constrained questions, e.g. giving the answer to a calculation, drawing a shape or completing a table or chart</a:t>
            </a:r>
          </a:p>
          <a:p>
            <a:r>
              <a:rPr lang="en-GB" sz="3600" dirty="0">
                <a:latin typeface="Arial" panose="020B0604020202020204" pitchFamily="34" charset="0"/>
                <a:cs typeface="Arial" panose="020B0604020202020204" pitchFamily="34" charset="0"/>
              </a:rPr>
              <a:t>Less constrained questions, where children will have to explain their approach for solving a problem</a:t>
            </a:r>
          </a:p>
        </p:txBody>
      </p:sp>
    </p:spTree>
    <p:extLst>
      <p:ext uri="{BB962C8B-B14F-4D97-AF65-F5344CB8AC3E}">
        <p14:creationId xmlns:p14="http://schemas.microsoft.com/office/powerpoint/2010/main" val="1703992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977" t="34980" r="17279" b="15020"/>
          <a:stretch/>
        </p:blipFill>
        <p:spPr>
          <a:xfrm>
            <a:off x="235974" y="191729"/>
            <a:ext cx="8554065" cy="3657600"/>
          </a:xfrm>
          <a:prstGeom prst="rect">
            <a:avLst/>
          </a:prstGeom>
        </p:spPr>
      </p:pic>
      <p:sp>
        <p:nvSpPr>
          <p:cNvPr id="5" name="TextBox 4"/>
          <p:cNvSpPr txBox="1"/>
          <p:nvPr/>
        </p:nvSpPr>
        <p:spPr>
          <a:xfrm>
            <a:off x="7669161" y="4026310"/>
            <a:ext cx="3023420" cy="1569660"/>
          </a:xfrm>
          <a:prstGeom prst="rect">
            <a:avLst/>
          </a:prstGeom>
          <a:solidFill>
            <a:schemeClr val="tx1"/>
          </a:solidFill>
        </p:spPr>
        <p:txBody>
          <a:bodyPr wrap="square" rtlCol="0">
            <a:spAutoFit/>
          </a:bodyPr>
          <a:lstStyle/>
          <a:p>
            <a:pPr algn="ctr"/>
            <a:r>
              <a:rPr lang="en-GB" sz="9600" dirty="0">
                <a:solidFill>
                  <a:schemeClr val="bg1"/>
                </a:solidFill>
              </a:rPr>
              <a:t>2.55</a:t>
            </a:r>
          </a:p>
        </p:txBody>
      </p:sp>
    </p:spTree>
    <p:extLst>
      <p:ext uri="{BB962C8B-B14F-4D97-AF65-F5344CB8AC3E}">
        <p14:creationId xmlns:p14="http://schemas.microsoft.com/office/powerpoint/2010/main" val="83022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677" t="32560" r="16145" b="18246"/>
          <a:stretch/>
        </p:blipFill>
        <p:spPr>
          <a:xfrm>
            <a:off x="117987" y="191729"/>
            <a:ext cx="8480323" cy="3598606"/>
          </a:xfrm>
          <a:prstGeom prst="rect">
            <a:avLst/>
          </a:prstGeom>
        </p:spPr>
      </p:pic>
      <p:sp>
        <p:nvSpPr>
          <p:cNvPr id="5" name="TextBox 4"/>
          <p:cNvSpPr txBox="1"/>
          <p:nvPr/>
        </p:nvSpPr>
        <p:spPr>
          <a:xfrm>
            <a:off x="7669161" y="4026310"/>
            <a:ext cx="3023420" cy="1569660"/>
          </a:xfrm>
          <a:prstGeom prst="rect">
            <a:avLst/>
          </a:prstGeom>
          <a:solidFill>
            <a:schemeClr val="tx1"/>
          </a:solidFill>
        </p:spPr>
        <p:txBody>
          <a:bodyPr wrap="square" rtlCol="0">
            <a:spAutoFit/>
          </a:bodyPr>
          <a:lstStyle/>
          <a:p>
            <a:pPr algn="ctr"/>
            <a:r>
              <a:rPr lang="en-GB" sz="9600" dirty="0">
                <a:solidFill>
                  <a:schemeClr val="bg1"/>
                </a:solidFill>
              </a:rPr>
              <a:t>70</a:t>
            </a:r>
          </a:p>
        </p:txBody>
      </p:sp>
    </p:spTree>
    <p:extLst>
      <p:ext uri="{BB962C8B-B14F-4D97-AF65-F5344CB8AC3E}">
        <p14:creationId xmlns:p14="http://schemas.microsoft.com/office/powerpoint/2010/main" val="71920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7317" t="37803" r="17732" b="9375"/>
          <a:stretch/>
        </p:blipFill>
        <p:spPr>
          <a:xfrm>
            <a:off x="250722" y="137217"/>
            <a:ext cx="8450826" cy="3864077"/>
          </a:xfrm>
          <a:prstGeom prst="rect">
            <a:avLst/>
          </a:prstGeom>
        </p:spPr>
      </p:pic>
      <p:sp>
        <p:nvSpPr>
          <p:cNvPr id="7" name="TextBox 6"/>
          <p:cNvSpPr txBox="1"/>
          <p:nvPr/>
        </p:nvSpPr>
        <p:spPr>
          <a:xfrm>
            <a:off x="7656282" y="4607303"/>
            <a:ext cx="3908946" cy="1569660"/>
          </a:xfrm>
          <a:prstGeom prst="rect">
            <a:avLst/>
          </a:prstGeom>
          <a:solidFill>
            <a:schemeClr val="tx1"/>
          </a:solidFill>
        </p:spPr>
        <p:txBody>
          <a:bodyPr wrap="square" rtlCol="0">
            <a:spAutoFit/>
          </a:bodyPr>
          <a:lstStyle/>
          <a:p>
            <a:pPr algn="ctr"/>
            <a:r>
              <a:rPr lang="en-GB" sz="9600" dirty="0">
                <a:solidFill>
                  <a:schemeClr val="bg1"/>
                </a:solidFill>
              </a:rPr>
              <a:t>36,612</a:t>
            </a:r>
          </a:p>
        </p:txBody>
      </p:sp>
    </p:spTree>
    <p:extLst>
      <p:ext uri="{BB962C8B-B14F-4D97-AF65-F5344CB8AC3E}">
        <p14:creationId xmlns:p14="http://schemas.microsoft.com/office/powerpoint/2010/main" val="344887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904" t="32762" r="15919" b="17843"/>
          <a:stretch/>
        </p:blipFill>
        <p:spPr>
          <a:xfrm>
            <a:off x="265471" y="206476"/>
            <a:ext cx="8480322" cy="3613355"/>
          </a:xfrm>
          <a:prstGeom prst="rect">
            <a:avLst/>
          </a:prstGeom>
        </p:spPr>
      </p:pic>
      <p:sp>
        <p:nvSpPr>
          <p:cNvPr id="5" name="TextBox 4"/>
          <p:cNvSpPr txBox="1"/>
          <p:nvPr/>
        </p:nvSpPr>
        <p:spPr>
          <a:xfrm>
            <a:off x="7669161" y="4026310"/>
            <a:ext cx="3023420" cy="1569660"/>
          </a:xfrm>
          <a:prstGeom prst="rect">
            <a:avLst/>
          </a:prstGeom>
          <a:solidFill>
            <a:schemeClr val="tx1"/>
          </a:solidFill>
        </p:spPr>
        <p:txBody>
          <a:bodyPr wrap="square" rtlCol="0">
            <a:spAutoFit/>
          </a:bodyPr>
          <a:lstStyle/>
          <a:p>
            <a:pPr algn="ctr"/>
            <a:r>
              <a:rPr lang="en-GB" sz="9600" dirty="0">
                <a:solidFill>
                  <a:schemeClr val="bg1"/>
                </a:solidFill>
              </a:rPr>
              <a:t>1/5</a:t>
            </a:r>
          </a:p>
        </p:txBody>
      </p:sp>
    </p:spTree>
    <p:extLst>
      <p:ext uri="{BB962C8B-B14F-4D97-AF65-F5344CB8AC3E}">
        <p14:creationId xmlns:p14="http://schemas.microsoft.com/office/powerpoint/2010/main" val="345110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543" t="27721" r="17620" b="19254"/>
          <a:stretch/>
        </p:blipFill>
        <p:spPr>
          <a:xfrm>
            <a:off x="280219" y="235974"/>
            <a:ext cx="8436078" cy="3878826"/>
          </a:xfrm>
          <a:prstGeom prst="rect">
            <a:avLst/>
          </a:prstGeom>
        </p:spPr>
      </p:pic>
      <p:sp>
        <p:nvSpPr>
          <p:cNvPr id="5" name="TextBox 4"/>
          <p:cNvSpPr txBox="1"/>
          <p:nvPr/>
        </p:nvSpPr>
        <p:spPr>
          <a:xfrm>
            <a:off x="7862344" y="4607303"/>
            <a:ext cx="3023420" cy="1569660"/>
          </a:xfrm>
          <a:prstGeom prst="rect">
            <a:avLst/>
          </a:prstGeom>
          <a:solidFill>
            <a:schemeClr val="tx1"/>
          </a:solidFill>
        </p:spPr>
        <p:txBody>
          <a:bodyPr wrap="square" rtlCol="0">
            <a:spAutoFit/>
          </a:bodyPr>
          <a:lstStyle/>
          <a:p>
            <a:pPr algn="ctr"/>
            <a:r>
              <a:rPr lang="en-GB" sz="9600" dirty="0">
                <a:solidFill>
                  <a:schemeClr val="bg1"/>
                </a:solidFill>
              </a:rPr>
              <a:t>63</a:t>
            </a:r>
          </a:p>
        </p:txBody>
      </p:sp>
    </p:spTree>
    <p:extLst>
      <p:ext uri="{BB962C8B-B14F-4D97-AF65-F5344CB8AC3E}">
        <p14:creationId xmlns:p14="http://schemas.microsoft.com/office/powerpoint/2010/main" val="89879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921" y="1889971"/>
            <a:ext cx="10275817" cy="3970318"/>
          </a:xfrm>
          <a:prstGeom prst="rect">
            <a:avLst/>
          </a:prstGeom>
        </p:spPr>
        <p:txBody>
          <a:bodyPr wrap="square">
            <a:spAutoFit/>
          </a:bodyPr>
          <a:lstStyle/>
          <a:p>
            <a:pPr algn="ctr"/>
            <a:r>
              <a:rPr lang="en-GB" altLang="en-US" sz="3600" b="1" dirty="0">
                <a:latin typeface="Arial" panose="020B0604020202020204" pitchFamily="34" charset="0"/>
                <a:cs typeface="Arial" panose="020B0604020202020204" pitchFamily="34" charset="0"/>
              </a:rPr>
              <a:t>AIMS </a:t>
            </a:r>
          </a:p>
          <a:p>
            <a:pPr algn="ctr"/>
            <a:endParaRPr lang="en-GB" altLang="en-US" sz="36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altLang="en-US" sz="3600" dirty="0">
                <a:latin typeface="Arial" panose="020B0604020202020204" pitchFamily="34" charset="0"/>
                <a:cs typeface="Arial" panose="020B0604020202020204" pitchFamily="34" charset="0"/>
              </a:rPr>
              <a:t>What are the SATs like?</a:t>
            </a:r>
          </a:p>
          <a:p>
            <a:pPr marL="571500" indent="-571500">
              <a:buFont typeface="Arial" panose="020B0604020202020204" pitchFamily="34" charset="0"/>
              <a:buChar char="•"/>
            </a:pPr>
            <a:r>
              <a:rPr lang="en-GB" altLang="en-US" sz="3600" dirty="0">
                <a:latin typeface="Arial" panose="020B0604020202020204" pitchFamily="34" charset="0"/>
                <a:cs typeface="Arial" panose="020B0604020202020204" pitchFamily="34" charset="0"/>
              </a:rPr>
              <a:t>What tests are administered?</a:t>
            </a:r>
          </a:p>
          <a:p>
            <a:pPr marL="571500" indent="-571500">
              <a:buFont typeface="Arial" panose="020B0604020202020204" pitchFamily="34" charset="0"/>
              <a:buChar char="•"/>
            </a:pPr>
            <a:r>
              <a:rPr lang="en-GB" altLang="en-US" sz="3600" dirty="0">
                <a:latin typeface="Arial" panose="020B0604020202020204" pitchFamily="34" charset="0"/>
                <a:cs typeface="Arial" panose="020B0604020202020204" pitchFamily="34" charset="0"/>
              </a:rPr>
              <a:t>How we can support/prepare the children?</a:t>
            </a:r>
          </a:p>
          <a:p>
            <a:pPr marL="571500" indent="-571500">
              <a:buFont typeface="Arial" panose="020B0604020202020204" pitchFamily="34" charset="0"/>
              <a:buChar char="•"/>
            </a:pPr>
            <a:r>
              <a:rPr lang="en-GB" altLang="en-US" sz="3600" dirty="0">
                <a:latin typeface="Arial" panose="020B0604020202020204" pitchFamily="34" charset="0"/>
                <a:cs typeface="Arial" panose="020B0604020202020204" pitchFamily="34" charset="0"/>
              </a:rPr>
              <a:t>How they are marked?</a:t>
            </a:r>
          </a:p>
          <a:p>
            <a:pPr marL="571500" indent="-571500">
              <a:buFont typeface="Arial" panose="020B0604020202020204" pitchFamily="34" charset="0"/>
              <a:buChar char="•"/>
            </a:pPr>
            <a:r>
              <a:rPr lang="en-GB" altLang="en-US" sz="3600" dirty="0">
                <a:latin typeface="Arial" panose="020B0604020202020204" pitchFamily="34" charset="0"/>
                <a:cs typeface="Arial" panose="020B0604020202020204" pitchFamily="34" charset="0"/>
              </a:rPr>
              <a:t>What you can do to support your child.</a:t>
            </a:r>
            <a:endParaRPr lang="en-US" altLang="en-US" sz="3600" dirty="0">
              <a:latin typeface="Arial" panose="020B0604020202020204" pitchFamily="34" charset="0"/>
              <a:cs typeface="Arial" panose="020B0604020202020204" pitchFamily="34" charset="0"/>
            </a:endParaRPr>
          </a:p>
        </p:txBody>
      </p:sp>
      <p:sp>
        <p:nvSpPr>
          <p:cNvPr id="3" name="AutoShape 2" descr="Image result for target"/>
          <p:cNvSpPr>
            <a:spLocks noChangeAspect="1" noChangeArrowheads="1"/>
          </p:cNvSpPr>
          <p:nvPr/>
        </p:nvSpPr>
        <p:spPr bwMode="auto">
          <a:xfrm>
            <a:off x="84401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4654" y="502276"/>
            <a:ext cx="2135289" cy="2024794"/>
          </a:xfrm>
          <a:prstGeom prst="rect">
            <a:avLst/>
          </a:prstGeom>
        </p:spPr>
      </p:pic>
    </p:spTree>
    <p:extLst>
      <p:ext uri="{BB962C8B-B14F-4D97-AF65-F5344CB8AC3E}">
        <p14:creationId xmlns:p14="http://schemas.microsoft.com/office/powerpoint/2010/main" val="1309803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99" y="0"/>
            <a:ext cx="10515600" cy="1325563"/>
          </a:xfrm>
        </p:spPr>
        <p:txBody>
          <a:bodyPr>
            <a:normAutofit/>
          </a:bodyPr>
          <a:lstStyle/>
          <a:p>
            <a:pPr algn="ctr"/>
            <a:r>
              <a:rPr lang="en-GB" sz="4000" b="1" dirty="0">
                <a:solidFill>
                  <a:srgbClr val="FF0000"/>
                </a:solidFill>
                <a:latin typeface="Arial" panose="020B0604020202020204" pitchFamily="34" charset="0"/>
                <a:cs typeface="Arial" panose="020B0604020202020204" pitchFamily="34" charset="0"/>
              </a:rPr>
              <a:t>       Marking the Papers</a:t>
            </a:r>
          </a:p>
        </p:txBody>
      </p:sp>
      <p:sp>
        <p:nvSpPr>
          <p:cNvPr id="3" name="Content Placeholder 2"/>
          <p:cNvSpPr>
            <a:spLocks noGrp="1"/>
          </p:cNvSpPr>
          <p:nvPr>
            <p:ph idx="1"/>
          </p:nvPr>
        </p:nvSpPr>
        <p:spPr>
          <a:xfrm>
            <a:off x="348803" y="1220318"/>
            <a:ext cx="11486882" cy="5206240"/>
          </a:xfrm>
        </p:spPr>
        <p:txBody>
          <a:bodyPr>
            <a:normAutofit/>
          </a:bodyPr>
          <a:lstStyle/>
          <a:p>
            <a:pPr marL="0" indent="0" algn="ctr">
              <a:buNone/>
            </a:pPr>
            <a:endParaRPr lang="en-GB" sz="2400" dirty="0">
              <a:solidFill>
                <a:srgbClr val="0070C0"/>
              </a:solidFill>
              <a:latin typeface="Arial" panose="020B0604020202020204" pitchFamily="34" charset="0"/>
              <a:cs typeface="Arial" panose="020B0604020202020204" pitchFamily="34" charset="0"/>
            </a:endParaRPr>
          </a:p>
          <a:p>
            <a:pPr marL="0" indent="0" algn="ctr">
              <a:buNone/>
            </a:pPr>
            <a:r>
              <a:rPr lang="en-GB" sz="2400" dirty="0">
                <a:solidFill>
                  <a:srgbClr val="0070C0"/>
                </a:solidFill>
                <a:latin typeface="Arial" panose="020B0604020202020204" pitchFamily="34" charset="0"/>
                <a:cs typeface="Arial" panose="020B0604020202020204" pitchFamily="34" charset="0"/>
              </a:rPr>
              <a:t>Children will be given the following…</a:t>
            </a:r>
            <a:endParaRPr lang="en-GB" sz="2400" b="1" dirty="0">
              <a:latin typeface="Arial" panose="020B0604020202020204" pitchFamily="34" charset="0"/>
              <a:cs typeface="Arial" panose="020B0604020202020204" pitchFamily="34" charset="0"/>
            </a:endParaRPr>
          </a:p>
          <a:p>
            <a:pPr algn="ctr"/>
            <a:r>
              <a:rPr lang="en-GB" sz="2400" b="1" dirty="0">
                <a:solidFill>
                  <a:srgbClr val="0070C0"/>
                </a:solidFill>
                <a:latin typeface="Arial" panose="020B0604020202020204" pitchFamily="34" charset="0"/>
                <a:cs typeface="Arial" panose="020B0604020202020204" pitchFamily="34" charset="0"/>
              </a:rPr>
              <a:t>a raw score (number of raw marks awarded)</a:t>
            </a:r>
          </a:p>
          <a:p>
            <a:pPr algn="ctr"/>
            <a:r>
              <a:rPr lang="en-GB" sz="2400" b="1" dirty="0">
                <a:solidFill>
                  <a:srgbClr val="0070C0"/>
                </a:solidFill>
                <a:latin typeface="Arial" panose="020B0604020202020204" pitchFamily="34" charset="0"/>
                <a:cs typeface="Arial" panose="020B0604020202020204" pitchFamily="34" charset="0"/>
              </a:rPr>
              <a:t>a scaled score</a:t>
            </a:r>
          </a:p>
          <a:p>
            <a:pPr algn="ctr"/>
            <a:r>
              <a:rPr lang="en-GB" sz="2400" b="1" dirty="0">
                <a:solidFill>
                  <a:srgbClr val="0070C0"/>
                </a:solidFill>
                <a:latin typeface="Arial" panose="020B0604020202020204" pitchFamily="34" charset="0"/>
                <a:cs typeface="Arial" panose="020B0604020202020204" pitchFamily="34" charset="0"/>
              </a:rPr>
              <a:t>confirmation of whether or not they attained the national standard</a:t>
            </a:r>
          </a:p>
          <a:p>
            <a:pPr marL="0" indent="0">
              <a:buNone/>
            </a:pPr>
            <a:endParaRPr lang="en-GB" b="1" dirty="0">
              <a:solidFill>
                <a:srgbClr val="FF0000"/>
              </a:solidFill>
            </a:endParaRPr>
          </a:p>
          <a:p>
            <a:pPr marL="0" indent="0" algn="ctr">
              <a:buNone/>
            </a:pPr>
            <a:endParaRPr lang="en-GB" b="1" dirty="0">
              <a:solidFill>
                <a:srgbClr val="FF0000"/>
              </a:solidFill>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68999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24" y="197699"/>
            <a:ext cx="10515600" cy="1325563"/>
          </a:xfrm>
        </p:spPr>
        <p:txBody>
          <a:bodyPr/>
          <a:lstStyle/>
          <a:p>
            <a:pPr algn="ctr"/>
            <a:r>
              <a:rPr lang="en-GB" b="1" dirty="0">
                <a:solidFill>
                  <a:srgbClr val="FF0000"/>
                </a:solidFill>
              </a:rPr>
              <a:t>What to do now…</a:t>
            </a:r>
            <a:br>
              <a:rPr lang="en-GB" b="1" dirty="0">
                <a:solidFill>
                  <a:srgbClr val="FF0000"/>
                </a:solidFill>
              </a:rPr>
            </a:br>
            <a:r>
              <a:rPr lang="en-GB" b="1" dirty="0">
                <a:solidFill>
                  <a:srgbClr val="FF0000"/>
                </a:solidFill>
              </a:rPr>
              <a:t>(not panic)</a:t>
            </a:r>
          </a:p>
        </p:txBody>
      </p:sp>
      <p:sp>
        <p:nvSpPr>
          <p:cNvPr id="3" name="Content Placeholder 2"/>
          <p:cNvSpPr>
            <a:spLocks noGrp="1"/>
          </p:cNvSpPr>
          <p:nvPr>
            <p:ph idx="1"/>
          </p:nvPr>
        </p:nvSpPr>
        <p:spPr>
          <a:xfrm>
            <a:off x="335924" y="1845234"/>
            <a:ext cx="11641428" cy="4351338"/>
          </a:xfrm>
        </p:spPr>
        <p:txBody>
          <a:bodyPr>
            <a:normAutofit/>
          </a:bodyPr>
          <a:lstStyle/>
          <a:p>
            <a:pPr algn="ctr"/>
            <a:r>
              <a:rPr lang="en-GB" dirty="0">
                <a:solidFill>
                  <a:srgbClr val="0070C0"/>
                </a:solidFill>
              </a:rPr>
              <a:t>Continue working through the SATs revision guides</a:t>
            </a:r>
          </a:p>
          <a:p>
            <a:pPr algn="ctr"/>
            <a:r>
              <a:rPr lang="en-GB" dirty="0">
                <a:solidFill>
                  <a:srgbClr val="0070C0"/>
                </a:solidFill>
              </a:rPr>
              <a:t>Learn all the times tables and division facts up to 12 x 12</a:t>
            </a:r>
          </a:p>
          <a:p>
            <a:pPr algn="ctr"/>
            <a:r>
              <a:rPr lang="en-GB" dirty="0">
                <a:solidFill>
                  <a:srgbClr val="0070C0"/>
                </a:solidFill>
              </a:rPr>
              <a:t>Practise written methods of addition, subtraction, multiplication and division</a:t>
            </a:r>
          </a:p>
          <a:p>
            <a:pPr algn="ctr"/>
            <a:r>
              <a:rPr lang="en-GB" dirty="0">
                <a:solidFill>
                  <a:srgbClr val="0070C0"/>
                </a:solidFill>
              </a:rPr>
              <a:t>Revise mathematical terminology</a:t>
            </a:r>
          </a:p>
          <a:p>
            <a:pPr algn="ctr"/>
            <a:r>
              <a:rPr lang="en-GB" dirty="0">
                <a:solidFill>
                  <a:srgbClr val="0070C0"/>
                </a:solidFill>
              </a:rPr>
              <a:t>Learn different grammatical terminology</a:t>
            </a:r>
          </a:p>
          <a:p>
            <a:pPr algn="ctr"/>
            <a:r>
              <a:rPr lang="en-GB" dirty="0">
                <a:solidFill>
                  <a:srgbClr val="0070C0"/>
                </a:solidFill>
              </a:rPr>
              <a:t>Answer questions about reading books </a:t>
            </a:r>
          </a:p>
          <a:p>
            <a:pPr algn="ctr"/>
            <a:endParaRPr lang="en-GB" dirty="0">
              <a:solidFill>
                <a:srgbClr val="0070C0"/>
              </a:solidFill>
            </a:endParaRPr>
          </a:p>
          <a:p>
            <a:pPr marL="0" indent="0" algn="ctr">
              <a:buNone/>
            </a:pPr>
            <a:r>
              <a:rPr lang="en-GB" dirty="0">
                <a:solidFill>
                  <a:srgbClr val="0070C0"/>
                </a:solidFill>
              </a:rPr>
              <a:t>Make revision fun!</a:t>
            </a:r>
          </a:p>
          <a:p>
            <a:endParaRPr lang="en-GB" dirty="0"/>
          </a:p>
        </p:txBody>
      </p:sp>
    </p:spTree>
    <p:extLst>
      <p:ext uri="{BB962C8B-B14F-4D97-AF65-F5344CB8AC3E}">
        <p14:creationId xmlns:p14="http://schemas.microsoft.com/office/powerpoint/2010/main" val="108872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136"/>
            <a:ext cx="10515600" cy="1325563"/>
          </a:xfrm>
        </p:spPr>
        <p:txBody>
          <a:bodyPr>
            <a:normAutofit/>
          </a:bodyPr>
          <a:lstStyle/>
          <a:p>
            <a:pPr algn="ctr"/>
            <a:r>
              <a:rPr lang="en-GB" altLang="en-US" sz="3200" b="1" dirty="0">
                <a:solidFill>
                  <a:srgbClr val="FF0000"/>
                </a:solidFill>
                <a:latin typeface="Arial" panose="020B0604020202020204" pitchFamily="34" charset="0"/>
                <a:cs typeface="Arial" panose="020B0604020202020204" pitchFamily="34" charset="0"/>
              </a:rPr>
              <a:t>What can you do to help?</a:t>
            </a:r>
            <a:endParaRPr lang="en-GB" sz="32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8941" y="1443487"/>
            <a:ext cx="11973059" cy="4970192"/>
          </a:xfrm>
        </p:spPr>
        <p:txBody>
          <a:bodyPr>
            <a:noAutofit/>
          </a:bodyPr>
          <a:lstStyle/>
          <a:p>
            <a:pPr>
              <a:lnSpc>
                <a:spcPct val="80000"/>
              </a:lnSpc>
            </a:pPr>
            <a:r>
              <a:rPr lang="en-GB" altLang="en-US" sz="2000" dirty="0">
                <a:latin typeface="Arial" panose="020B0604020202020204" pitchFamily="34" charset="0"/>
                <a:cs typeface="Arial" panose="020B0604020202020204" pitchFamily="34" charset="0"/>
              </a:rPr>
              <a:t>Try to create a supportive and stress-free environment where children can ask for </a:t>
            </a:r>
          </a:p>
          <a:p>
            <a:pPr marL="0" indent="0">
              <a:lnSpc>
                <a:spcPct val="80000"/>
              </a:lnSpc>
              <a:buNone/>
            </a:pPr>
            <a:r>
              <a:rPr lang="en-GB" altLang="en-US" sz="2000" dirty="0">
                <a:latin typeface="Arial" panose="020B0604020202020204" pitchFamily="34" charset="0"/>
                <a:cs typeface="Arial" panose="020B0604020202020204" pitchFamily="34" charset="0"/>
              </a:rPr>
              <a:t>   help if they need it but are not overworking themselves;</a:t>
            </a:r>
          </a:p>
          <a:p>
            <a:pPr>
              <a:lnSpc>
                <a:spcPct val="80000"/>
              </a:lnSpc>
            </a:pPr>
            <a:r>
              <a:rPr lang="en-GB" altLang="en-US" sz="2000" dirty="0">
                <a:latin typeface="Arial" panose="020B0604020202020204" pitchFamily="34" charset="0"/>
                <a:cs typeface="Arial" panose="020B0604020202020204" pitchFamily="34" charset="0"/>
              </a:rPr>
              <a:t>Be encouraging and reassure them that these tests are not the end of the world. All </a:t>
            </a:r>
          </a:p>
          <a:p>
            <a:pPr marL="0" indent="0">
              <a:lnSpc>
                <a:spcPct val="80000"/>
              </a:lnSpc>
              <a:buNone/>
            </a:pPr>
            <a:r>
              <a:rPr lang="en-GB" altLang="en-US" sz="2000" dirty="0">
                <a:latin typeface="Arial" panose="020B0604020202020204" pitchFamily="34" charset="0"/>
                <a:cs typeface="Arial" panose="020B0604020202020204" pitchFamily="34" charset="0"/>
              </a:rPr>
              <a:t>   we ask is that they do their very best;</a:t>
            </a:r>
          </a:p>
          <a:p>
            <a:pPr>
              <a:lnSpc>
                <a:spcPct val="80000"/>
              </a:lnSpc>
            </a:pPr>
            <a:r>
              <a:rPr lang="en-GB" altLang="en-US" sz="2000" dirty="0">
                <a:latin typeface="Arial" panose="020B0604020202020204" pitchFamily="34" charset="0"/>
                <a:cs typeface="Arial" panose="020B0604020202020204" pitchFamily="34" charset="0"/>
              </a:rPr>
              <a:t>Make sure the children have time to relax as they will have been working quite intensively at school, so they need time to recharge their batteries;</a:t>
            </a:r>
          </a:p>
          <a:p>
            <a:pPr>
              <a:lnSpc>
                <a:spcPct val="80000"/>
              </a:lnSpc>
            </a:pPr>
            <a:r>
              <a:rPr lang="en-GB" altLang="en-US" sz="2000" dirty="0">
                <a:latin typeface="Arial" panose="020B0604020202020204" pitchFamily="34" charset="0"/>
                <a:cs typeface="Arial" panose="020B0604020202020204" pitchFamily="34" charset="0"/>
              </a:rPr>
              <a:t>Encourage any concerns about SATs to be raised with a teacher before the tests take place.</a:t>
            </a:r>
          </a:p>
          <a:p>
            <a:pPr>
              <a:lnSpc>
                <a:spcPct val="80000"/>
              </a:lnSpc>
            </a:pPr>
            <a:r>
              <a:rPr lang="en-GB" altLang="en-US" sz="2000" dirty="0">
                <a:latin typeface="Arial" panose="020B0604020202020204" pitchFamily="34" charset="0"/>
                <a:cs typeface="Arial" panose="020B0604020202020204" pitchFamily="34" charset="0"/>
              </a:rPr>
              <a:t>Encourage the children to eat a hearty </a:t>
            </a:r>
            <a:r>
              <a:rPr lang="en-GB" altLang="en-US" sz="2000">
                <a:latin typeface="Arial" panose="020B0604020202020204" pitchFamily="34" charset="0"/>
                <a:cs typeface="Arial" panose="020B0604020202020204" pitchFamily="34" charset="0"/>
              </a:rPr>
              <a:t>SATs breakfast; </a:t>
            </a:r>
            <a:endParaRPr lang="en-GB" altLang="en-US" sz="2000" dirty="0">
              <a:latin typeface="Arial" panose="020B0604020202020204" pitchFamily="34" charset="0"/>
              <a:cs typeface="Arial" panose="020B0604020202020204" pitchFamily="34" charset="0"/>
            </a:endParaRPr>
          </a:p>
          <a:p>
            <a:pPr>
              <a:lnSpc>
                <a:spcPct val="80000"/>
              </a:lnSpc>
            </a:pPr>
            <a:r>
              <a:rPr lang="en-GB" altLang="en-US" sz="2000" dirty="0">
                <a:latin typeface="Arial" panose="020B0604020202020204" pitchFamily="34" charset="0"/>
                <a:cs typeface="Arial" panose="020B0604020202020204" pitchFamily="34" charset="0"/>
              </a:rPr>
              <a:t>Ensure any illness is notified to the school as early as possible.  If the children are poorly, they </a:t>
            </a:r>
          </a:p>
          <a:p>
            <a:pPr marL="0" indent="0">
              <a:lnSpc>
                <a:spcPct val="80000"/>
              </a:lnSpc>
              <a:buNone/>
            </a:pPr>
            <a:r>
              <a:rPr lang="en-GB" altLang="en-US" sz="2000" dirty="0">
                <a:latin typeface="Arial" panose="020B0604020202020204" pitchFamily="34" charset="0"/>
                <a:cs typeface="Arial" panose="020B0604020202020204" pitchFamily="34" charset="0"/>
              </a:rPr>
              <a:t>    may wish to come in and complete the test and go home afterwards, but it is important that </a:t>
            </a:r>
          </a:p>
          <a:p>
            <a:pPr marL="0" indent="0">
              <a:lnSpc>
                <a:spcPct val="80000"/>
              </a:lnSpc>
              <a:buNone/>
            </a:pPr>
            <a:r>
              <a:rPr lang="en-GB" altLang="en-US" sz="2000" dirty="0">
                <a:latin typeface="Arial" panose="020B0604020202020204" pitchFamily="34" charset="0"/>
                <a:cs typeface="Arial" panose="020B0604020202020204" pitchFamily="34" charset="0"/>
              </a:rPr>
              <a:t>    they attend unless it’s completely necessary to miss the test.</a:t>
            </a:r>
          </a:p>
          <a:p>
            <a:endParaRPr lang="en-GB" sz="2000" dirty="0"/>
          </a:p>
        </p:txBody>
      </p:sp>
    </p:spTree>
    <p:extLst>
      <p:ext uri="{BB962C8B-B14F-4D97-AF65-F5344CB8AC3E}">
        <p14:creationId xmlns:p14="http://schemas.microsoft.com/office/powerpoint/2010/main" val="41091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828" y="210380"/>
            <a:ext cx="10515600" cy="1325563"/>
          </a:xfrm>
        </p:spPr>
        <p:txBody>
          <a:bodyPr>
            <a:normAutofit/>
          </a:bodyPr>
          <a:lstStyle/>
          <a:p>
            <a:pPr algn="ctr"/>
            <a:r>
              <a:rPr lang="en-GB" sz="4000" b="1" dirty="0">
                <a:solidFill>
                  <a:srgbClr val="FF0000"/>
                </a:solidFill>
                <a:latin typeface="Arial" panose="020B0604020202020204" pitchFamily="34" charset="0"/>
                <a:cs typeface="Arial" panose="020B0604020202020204" pitchFamily="34" charset="0"/>
              </a:rPr>
              <a:t>The  SATs Tests 2024</a:t>
            </a:r>
          </a:p>
        </p:txBody>
      </p:sp>
      <p:sp>
        <p:nvSpPr>
          <p:cNvPr id="3" name="Content Placeholder 2"/>
          <p:cNvSpPr>
            <a:spLocks noGrp="1"/>
          </p:cNvSpPr>
          <p:nvPr>
            <p:ph idx="1"/>
          </p:nvPr>
        </p:nvSpPr>
        <p:spPr>
          <a:xfrm>
            <a:off x="379828" y="1535943"/>
            <a:ext cx="11493304" cy="4963331"/>
          </a:xfrm>
        </p:spPr>
        <p:txBody>
          <a:bodyPr>
            <a:normAutofit/>
          </a:bodyPr>
          <a:lstStyle/>
          <a:p>
            <a:pPr marL="0" indent="0">
              <a:buNone/>
            </a:pPr>
            <a:endParaRPr lang="en-GB" sz="3600" dirty="0"/>
          </a:p>
          <a:p>
            <a:pPr marL="0" indent="0" algn="ctr">
              <a:buNone/>
            </a:pPr>
            <a:r>
              <a:rPr lang="en-GB" sz="3200" dirty="0">
                <a:solidFill>
                  <a:srgbClr val="00B050"/>
                </a:solidFill>
                <a:latin typeface="Arial" panose="020B0604020202020204" pitchFamily="34" charset="0"/>
                <a:cs typeface="Arial" panose="020B0604020202020204" pitchFamily="34" charset="0"/>
              </a:rPr>
              <a:t>The children will complete tests in the following areas:</a:t>
            </a:r>
          </a:p>
          <a:p>
            <a:pPr marL="0" indent="0" algn="ctr">
              <a:buNone/>
            </a:pPr>
            <a:endParaRPr lang="en-GB" sz="3200" dirty="0">
              <a:solidFill>
                <a:srgbClr val="00B050"/>
              </a:solidFill>
              <a:latin typeface="Arial" panose="020B0604020202020204" pitchFamily="34" charset="0"/>
              <a:cs typeface="Arial" panose="020B0604020202020204" pitchFamily="34" charset="0"/>
            </a:endParaRPr>
          </a:p>
          <a:p>
            <a:r>
              <a:rPr lang="en-GB" sz="3200" b="1" dirty="0">
                <a:solidFill>
                  <a:srgbClr val="00B050"/>
                </a:solidFill>
                <a:latin typeface="Arial" panose="020B0604020202020204" pitchFamily="34" charset="0"/>
                <a:cs typeface="Arial" panose="020B0604020202020204" pitchFamily="34" charset="0"/>
              </a:rPr>
              <a:t>Monday: </a:t>
            </a:r>
            <a:r>
              <a:rPr lang="en-GB" sz="3200" dirty="0">
                <a:solidFill>
                  <a:srgbClr val="00B050"/>
                </a:solidFill>
                <a:latin typeface="Arial" panose="020B0604020202020204" pitchFamily="34" charset="0"/>
                <a:cs typeface="Arial" panose="020B0604020202020204" pitchFamily="34" charset="0"/>
              </a:rPr>
              <a:t>SPAG test – 45 minutes: Spelling test – 20 minutes</a:t>
            </a:r>
          </a:p>
          <a:p>
            <a:r>
              <a:rPr lang="en-GB" sz="3200" b="1" dirty="0">
                <a:solidFill>
                  <a:srgbClr val="00B050"/>
                </a:solidFill>
                <a:latin typeface="Arial" panose="020B0604020202020204" pitchFamily="34" charset="0"/>
                <a:cs typeface="Arial" panose="020B0604020202020204" pitchFamily="34" charset="0"/>
              </a:rPr>
              <a:t>Tuesday: </a:t>
            </a:r>
            <a:r>
              <a:rPr lang="en-GB" sz="3200" dirty="0">
                <a:solidFill>
                  <a:srgbClr val="00B050"/>
                </a:solidFill>
                <a:latin typeface="Arial" panose="020B0604020202020204" pitchFamily="34" charset="0"/>
                <a:cs typeface="Arial" panose="020B0604020202020204" pitchFamily="34" charset="0"/>
              </a:rPr>
              <a:t>Reading test – 60 minutes</a:t>
            </a:r>
          </a:p>
          <a:p>
            <a:r>
              <a:rPr lang="en-GB" sz="3200" b="1" dirty="0">
                <a:solidFill>
                  <a:srgbClr val="00B050"/>
                </a:solidFill>
                <a:latin typeface="Arial" panose="020B0604020202020204" pitchFamily="34" charset="0"/>
                <a:cs typeface="Arial" panose="020B0604020202020204" pitchFamily="34" charset="0"/>
              </a:rPr>
              <a:t>Wednesday: </a:t>
            </a:r>
            <a:r>
              <a:rPr lang="en-GB" sz="3200" dirty="0">
                <a:solidFill>
                  <a:srgbClr val="00B050"/>
                </a:solidFill>
                <a:latin typeface="Arial" panose="020B0604020202020204" pitchFamily="34" charset="0"/>
                <a:cs typeface="Arial" panose="020B0604020202020204" pitchFamily="34" charset="0"/>
              </a:rPr>
              <a:t>Maths  paper 1 (Arithmetic) 30 minutes</a:t>
            </a:r>
          </a:p>
          <a:p>
            <a:r>
              <a:rPr lang="en-GB" sz="3200" dirty="0">
                <a:solidFill>
                  <a:srgbClr val="00B050"/>
                </a:solidFill>
                <a:latin typeface="Arial" panose="020B0604020202020204" pitchFamily="34" charset="0"/>
                <a:cs typeface="Arial" panose="020B0604020202020204" pitchFamily="34" charset="0"/>
              </a:rPr>
              <a:t>Maths paper 2 (Reasoning) 40 minutes</a:t>
            </a:r>
          </a:p>
          <a:p>
            <a:r>
              <a:rPr lang="en-GB" sz="3200" b="1" dirty="0">
                <a:solidFill>
                  <a:srgbClr val="00B050"/>
                </a:solidFill>
                <a:latin typeface="Arial" panose="020B0604020202020204" pitchFamily="34" charset="0"/>
                <a:cs typeface="Arial" panose="020B0604020202020204" pitchFamily="34" charset="0"/>
              </a:rPr>
              <a:t>Thursday: </a:t>
            </a:r>
            <a:r>
              <a:rPr lang="en-GB" sz="3200" dirty="0">
                <a:solidFill>
                  <a:srgbClr val="00B050"/>
                </a:solidFill>
                <a:latin typeface="Arial" panose="020B0604020202020204" pitchFamily="34" charset="0"/>
                <a:cs typeface="Arial" panose="020B0604020202020204" pitchFamily="34" charset="0"/>
              </a:rPr>
              <a:t>Maths paper 3 (Reasoning) 40 minutes</a:t>
            </a:r>
          </a:p>
          <a:p>
            <a:pPr marL="45720" indent="0">
              <a:buNone/>
            </a:pPr>
            <a:endParaRPr lang="en-GB" dirty="0"/>
          </a:p>
        </p:txBody>
      </p:sp>
    </p:spTree>
    <p:extLst>
      <p:ext uri="{BB962C8B-B14F-4D97-AF65-F5344CB8AC3E}">
        <p14:creationId xmlns:p14="http://schemas.microsoft.com/office/powerpoint/2010/main" val="89093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41" y="125261"/>
            <a:ext cx="11189677" cy="1325563"/>
          </a:xfrm>
        </p:spPr>
        <p:txBody>
          <a:bodyPr>
            <a:normAutofit/>
          </a:bodyPr>
          <a:lstStyle/>
          <a:p>
            <a:pPr algn="ctr"/>
            <a:r>
              <a:rPr lang="en-GB" sz="3600" b="1" dirty="0">
                <a:solidFill>
                  <a:srgbClr val="FF0000"/>
                </a:solidFill>
                <a:latin typeface="Arial" panose="020B0604020202020204" pitchFamily="34" charset="0"/>
                <a:cs typeface="Arial" panose="020B0604020202020204" pitchFamily="34" charset="0"/>
              </a:rPr>
              <a:t>Grammar and Punctuation, Spelling Test (GPS)</a:t>
            </a:r>
          </a:p>
        </p:txBody>
      </p:sp>
      <p:sp>
        <p:nvSpPr>
          <p:cNvPr id="3" name="Content Placeholder 2"/>
          <p:cNvSpPr>
            <a:spLocks noGrp="1"/>
          </p:cNvSpPr>
          <p:nvPr>
            <p:ph idx="1"/>
          </p:nvPr>
        </p:nvSpPr>
        <p:spPr>
          <a:xfrm>
            <a:off x="303627" y="1325562"/>
            <a:ext cx="11611707" cy="5342523"/>
          </a:xfrm>
        </p:spPr>
        <p:txBody>
          <a:bodyPr/>
          <a:lstStyle/>
          <a:p>
            <a:pPr marL="0" indent="0" algn="ctr">
              <a:buNone/>
            </a:pPr>
            <a:r>
              <a:rPr lang="en-GB" dirty="0">
                <a:solidFill>
                  <a:srgbClr val="0070C0"/>
                </a:solidFill>
                <a:latin typeface="Arial" panose="020B0604020202020204" pitchFamily="34" charset="0"/>
                <a:cs typeface="Arial" panose="020B0604020202020204" pitchFamily="34" charset="0"/>
              </a:rPr>
              <a:t>The grammar, punctuation and spelling test will consist of two parts: a </a:t>
            </a:r>
            <a:r>
              <a:rPr lang="en-GB" b="1" dirty="0">
                <a:solidFill>
                  <a:srgbClr val="0070C0"/>
                </a:solidFill>
                <a:latin typeface="Arial" panose="020B0604020202020204" pitchFamily="34" charset="0"/>
                <a:cs typeface="Arial" panose="020B0604020202020204" pitchFamily="34" charset="0"/>
              </a:rPr>
              <a:t>grammar and punctuation paper</a:t>
            </a:r>
            <a:r>
              <a:rPr lang="en-GB" dirty="0">
                <a:solidFill>
                  <a:srgbClr val="0070C0"/>
                </a:solidFill>
                <a:latin typeface="Arial" panose="020B0604020202020204" pitchFamily="34" charset="0"/>
                <a:cs typeface="Arial" panose="020B0604020202020204" pitchFamily="34" charset="0"/>
              </a:rPr>
              <a:t> requiring short answers, lasting 45 minutes, and a</a:t>
            </a:r>
            <a:r>
              <a:rPr lang="en-GB" b="1" dirty="0">
                <a:solidFill>
                  <a:srgbClr val="0070C0"/>
                </a:solidFill>
                <a:latin typeface="Arial" panose="020B0604020202020204" pitchFamily="34" charset="0"/>
                <a:cs typeface="Arial" panose="020B0604020202020204" pitchFamily="34" charset="0"/>
              </a:rPr>
              <a:t> spelling test of 20 words</a:t>
            </a:r>
            <a:r>
              <a:rPr lang="en-GB" dirty="0">
                <a:solidFill>
                  <a:srgbClr val="0070C0"/>
                </a:solidFill>
                <a:latin typeface="Arial" panose="020B0604020202020204" pitchFamily="34" charset="0"/>
                <a:cs typeface="Arial" panose="020B0604020202020204" pitchFamily="34" charset="0"/>
              </a:rPr>
              <a:t>, lasting around 15 minutes.</a:t>
            </a:r>
          </a:p>
          <a:p>
            <a:pPr marL="0" indent="0">
              <a:buNone/>
            </a:pPr>
            <a:endParaRPr lang="en-GB" dirty="0"/>
          </a:p>
          <a:p>
            <a:pPr marL="0" indent="0" algn="ctr">
              <a:buNone/>
            </a:pPr>
            <a:r>
              <a:rPr lang="en-GB" sz="2400" dirty="0">
                <a:latin typeface="Arial" panose="020B0604020202020204" pitchFamily="34" charset="0"/>
                <a:cs typeface="Arial" panose="020B0604020202020204" pitchFamily="34" charset="0"/>
              </a:rPr>
              <a:t>The grammar and punctuation test will include two types of questions:</a:t>
            </a:r>
          </a:p>
          <a:p>
            <a:pPr algn="ctr"/>
            <a:r>
              <a:rPr lang="en-GB" sz="2400" b="1" dirty="0">
                <a:latin typeface="Arial" panose="020B0604020202020204" pitchFamily="34" charset="0"/>
                <a:cs typeface="Arial" panose="020B0604020202020204" pitchFamily="34" charset="0"/>
              </a:rPr>
              <a:t>Selected response</a:t>
            </a:r>
            <a:r>
              <a:rPr lang="en-GB" sz="2400" dirty="0">
                <a:latin typeface="Arial" panose="020B0604020202020204" pitchFamily="34" charset="0"/>
                <a:cs typeface="Arial" panose="020B0604020202020204" pitchFamily="34" charset="0"/>
              </a:rPr>
              <a:t>, e.g. ‘Identify the adjectives in the sentence below’</a:t>
            </a:r>
          </a:p>
          <a:p>
            <a:pPr algn="ctr"/>
            <a:r>
              <a:rPr lang="en-GB" sz="2400" b="1" dirty="0">
                <a:latin typeface="Arial" panose="020B0604020202020204" pitchFamily="34" charset="0"/>
                <a:cs typeface="Arial" panose="020B0604020202020204" pitchFamily="34" charset="0"/>
              </a:rPr>
              <a:t>Constructed response</a:t>
            </a:r>
            <a:r>
              <a:rPr lang="en-GB" sz="2400" dirty="0">
                <a:latin typeface="Arial" panose="020B0604020202020204" pitchFamily="34" charset="0"/>
                <a:cs typeface="Arial" panose="020B0604020202020204" pitchFamily="34" charset="0"/>
              </a:rPr>
              <a:t>, e.g. ‘Correct/complete/rewrite the sentence below,’ or, ‘The sentence below has an apostrophe missing. Explain why it needs an apostrophe.’</a:t>
            </a:r>
          </a:p>
          <a:p>
            <a:pPr marL="45720" indent="0">
              <a:buNone/>
            </a:pPr>
            <a:endParaRPr lang="en-GB" b="1" dirty="0"/>
          </a:p>
        </p:txBody>
      </p:sp>
    </p:spTree>
    <p:extLst>
      <p:ext uri="{BB962C8B-B14F-4D97-AF65-F5344CB8AC3E}">
        <p14:creationId xmlns:p14="http://schemas.microsoft.com/office/powerpoint/2010/main" val="4057792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82" t="29940" r="32015" b="10988"/>
          <a:stretch/>
        </p:blipFill>
        <p:spPr>
          <a:xfrm>
            <a:off x="147484" y="132735"/>
            <a:ext cx="7846140" cy="4321278"/>
          </a:xfrm>
          <a:prstGeom prst="rect">
            <a:avLst/>
          </a:prstGeom>
        </p:spPr>
      </p:pic>
      <p:pic>
        <p:nvPicPr>
          <p:cNvPr id="5" name="Picture 4"/>
          <p:cNvPicPr>
            <a:picLocks noChangeAspect="1"/>
          </p:cNvPicPr>
          <p:nvPr/>
        </p:nvPicPr>
        <p:blipFill rotWithShape="1">
          <a:blip r:embed="rId3"/>
          <a:srcRect l="18110" t="39617" r="17052" b="31955"/>
          <a:stretch/>
        </p:blipFill>
        <p:spPr>
          <a:xfrm>
            <a:off x="3451123" y="4588950"/>
            <a:ext cx="8436078" cy="2079523"/>
          </a:xfrm>
          <a:prstGeom prst="rect">
            <a:avLst/>
          </a:prstGeom>
        </p:spPr>
      </p:pic>
    </p:spTree>
    <p:extLst>
      <p:ext uri="{BB962C8B-B14F-4D97-AF65-F5344CB8AC3E}">
        <p14:creationId xmlns:p14="http://schemas.microsoft.com/office/powerpoint/2010/main" val="22768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775" t="37197" r="21246" b="24496"/>
          <a:stretch/>
        </p:blipFill>
        <p:spPr>
          <a:xfrm>
            <a:off x="147483" y="289591"/>
            <a:ext cx="9365226" cy="2802194"/>
          </a:xfrm>
          <a:prstGeom prst="rect">
            <a:avLst/>
          </a:prstGeom>
        </p:spPr>
      </p:pic>
      <p:pic>
        <p:nvPicPr>
          <p:cNvPr id="5" name="Picture 4"/>
          <p:cNvPicPr>
            <a:picLocks noChangeAspect="1"/>
          </p:cNvPicPr>
          <p:nvPr/>
        </p:nvPicPr>
        <p:blipFill rotWithShape="1">
          <a:blip r:embed="rId3"/>
          <a:srcRect l="18450" t="47279" r="17165" b="31955"/>
          <a:stretch/>
        </p:blipFill>
        <p:spPr>
          <a:xfrm>
            <a:off x="426720" y="4001294"/>
            <a:ext cx="11618242" cy="2106829"/>
          </a:xfrm>
          <a:prstGeom prst="rect">
            <a:avLst/>
          </a:prstGeom>
        </p:spPr>
      </p:pic>
    </p:spTree>
    <p:extLst>
      <p:ext uri="{BB962C8B-B14F-4D97-AF65-F5344CB8AC3E}">
        <p14:creationId xmlns:p14="http://schemas.microsoft.com/office/powerpoint/2010/main" val="30011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17903" t="36498" r="16919" b="30230"/>
          <a:stretch/>
        </p:blipFill>
        <p:spPr>
          <a:xfrm>
            <a:off x="1234439" y="3521280"/>
            <a:ext cx="10670048" cy="3062400"/>
          </a:xfrm>
          <a:prstGeom prst="rect">
            <a:avLst/>
          </a:prstGeom>
        </p:spPr>
      </p:pic>
      <p:pic>
        <p:nvPicPr>
          <p:cNvPr id="4" name="Picture 3"/>
          <p:cNvPicPr>
            <a:picLocks noChangeAspect="1"/>
          </p:cNvPicPr>
          <p:nvPr/>
        </p:nvPicPr>
        <p:blipFill rotWithShape="1">
          <a:blip r:embed="rId3"/>
          <a:srcRect l="9496" t="36391" r="18413" b="20463"/>
          <a:stretch/>
        </p:blipFill>
        <p:spPr>
          <a:xfrm>
            <a:off x="206477" y="247547"/>
            <a:ext cx="9379974" cy="3156155"/>
          </a:xfrm>
          <a:prstGeom prst="rect">
            <a:avLst/>
          </a:prstGeom>
        </p:spPr>
      </p:pic>
    </p:spTree>
    <p:extLst>
      <p:ext uri="{BB962C8B-B14F-4D97-AF65-F5344CB8AC3E}">
        <p14:creationId xmlns:p14="http://schemas.microsoft.com/office/powerpoint/2010/main" val="104076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24" y="-210516"/>
            <a:ext cx="10515600" cy="1325563"/>
          </a:xfrm>
        </p:spPr>
        <p:txBody>
          <a:bodyPr>
            <a:normAutofit/>
          </a:bodyPr>
          <a:lstStyle/>
          <a:p>
            <a:pPr algn="ctr"/>
            <a:r>
              <a:rPr lang="en-GB" sz="3600" b="1" dirty="0">
                <a:solidFill>
                  <a:srgbClr val="FF0000"/>
                </a:solidFill>
                <a:latin typeface="Arial" panose="020B0604020202020204" pitchFamily="34" charset="0"/>
                <a:cs typeface="Arial" panose="020B0604020202020204" pitchFamily="34" charset="0"/>
              </a:rPr>
              <a:t>Spelling Test</a:t>
            </a:r>
          </a:p>
        </p:txBody>
      </p:sp>
      <p:sp>
        <p:nvSpPr>
          <p:cNvPr id="3" name="Content Placeholder 2"/>
          <p:cNvSpPr>
            <a:spLocks noGrp="1"/>
          </p:cNvSpPr>
          <p:nvPr>
            <p:ph idx="1"/>
          </p:nvPr>
        </p:nvSpPr>
        <p:spPr>
          <a:xfrm>
            <a:off x="401238" y="1000747"/>
            <a:ext cx="10515600" cy="5498024"/>
          </a:xfrm>
        </p:spPr>
        <p:txBody>
          <a:bodyPr>
            <a:normAutofit fontScale="92500" lnSpcReduction="10000"/>
          </a:bodyPr>
          <a:lstStyle/>
          <a:p>
            <a:pPr marL="0" indent="0">
              <a:buNone/>
            </a:pPr>
            <a:r>
              <a:rPr lang="en-GB" sz="4000" dirty="0">
                <a:solidFill>
                  <a:srgbClr val="0070C0"/>
                </a:solidFill>
                <a:latin typeface="Arial" panose="020B0604020202020204" pitchFamily="34" charset="0"/>
                <a:cs typeface="Arial" panose="020B0604020202020204" pitchFamily="34" charset="0"/>
              </a:rPr>
              <a:t>1)The children were …………….. to go on the ride next.</a:t>
            </a:r>
          </a:p>
          <a:p>
            <a:pPr marL="0" indent="0">
              <a:buNone/>
            </a:pPr>
            <a:r>
              <a:rPr lang="en-GB" sz="4000" dirty="0">
                <a:solidFill>
                  <a:srgbClr val="0070C0"/>
                </a:solidFill>
                <a:latin typeface="Arial" panose="020B0604020202020204" pitchFamily="34" charset="0"/>
                <a:cs typeface="Arial" panose="020B0604020202020204" pitchFamily="34" charset="0"/>
              </a:rPr>
              <a:t>2) Out of …………………., the children walked along the left hand side of the corridor.</a:t>
            </a:r>
          </a:p>
          <a:p>
            <a:pPr marL="0" indent="0">
              <a:buNone/>
            </a:pPr>
            <a:r>
              <a:rPr lang="en-GB" sz="4000" dirty="0">
                <a:solidFill>
                  <a:srgbClr val="0070C0"/>
                </a:solidFill>
                <a:latin typeface="Arial" panose="020B0604020202020204" pitchFamily="34" charset="0"/>
                <a:cs typeface="Arial" panose="020B0604020202020204" pitchFamily="34" charset="0"/>
              </a:rPr>
              <a:t>3) Miss Capper struggled with the ………………….. of some of the words in the spelling test!</a:t>
            </a:r>
          </a:p>
          <a:p>
            <a:pPr marL="0" indent="0">
              <a:buNone/>
            </a:pPr>
            <a:endParaRPr lang="en-GB" dirty="0">
              <a:solidFill>
                <a:srgbClr val="0070C0"/>
              </a:solidFill>
              <a:latin typeface="Arial" panose="020B0604020202020204" pitchFamily="34" charset="0"/>
              <a:cs typeface="Arial" panose="020B0604020202020204" pitchFamily="34" charset="0"/>
            </a:endParaRPr>
          </a:p>
          <a:p>
            <a:pPr marL="0" indent="0">
              <a:buNone/>
            </a:pPr>
            <a:r>
              <a:rPr lang="en-GB" b="1" dirty="0">
                <a:solidFill>
                  <a:srgbClr val="0070C0"/>
                </a:solidFill>
                <a:latin typeface="Arial" panose="020B0604020202020204" pitchFamily="34" charset="0"/>
                <a:cs typeface="Arial" panose="020B0604020202020204" pitchFamily="34" charset="0"/>
              </a:rPr>
              <a:t>1)guaranteed </a:t>
            </a:r>
          </a:p>
          <a:p>
            <a:pPr marL="0" indent="0">
              <a:buNone/>
            </a:pPr>
            <a:r>
              <a:rPr lang="en-GB" b="1" dirty="0">
                <a:solidFill>
                  <a:srgbClr val="0070C0"/>
                </a:solidFill>
                <a:latin typeface="Arial" panose="020B0604020202020204" pitchFamily="34" charset="0"/>
                <a:cs typeface="Arial" panose="020B0604020202020204" pitchFamily="34" charset="0"/>
              </a:rPr>
              <a:t>2)convenience</a:t>
            </a:r>
          </a:p>
          <a:p>
            <a:pPr marL="0" indent="0">
              <a:buNone/>
            </a:pPr>
            <a:r>
              <a:rPr lang="en-GB" b="1" dirty="0">
                <a:solidFill>
                  <a:srgbClr val="0070C0"/>
                </a:solidFill>
                <a:latin typeface="Arial" panose="020B0604020202020204" pitchFamily="34" charset="0"/>
                <a:cs typeface="Arial" panose="020B0604020202020204" pitchFamily="34" charset="0"/>
              </a:rPr>
              <a:t>3)pronunciation </a:t>
            </a:r>
            <a:endParaRPr lang="en-GB" b="1" dirty="0">
              <a:latin typeface="Arial" panose="020B0604020202020204" pitchFamily="34" charset="0"/>
              <a:cs typeface="Arial" panose="020B0604020202020204" pitchFamily="34" charset="0"/>
            </a:endParaRPr>
          </a:p>
          <a:p>
            <a:pPr marL="0" indent="0">
              <a:buNone/>
            </a:pPr>
            <a:endParaRPr lang="en-GB" dirty="0"/>
          </a:p>
          <a:p>
            <a:endParaRPr lang="en-GB" dirty="0"/>
          </a:p>
        </p:txBody>
      </p:sp>
    </p:spTree>
    <p:extLst>
      <p:ext uri="{BB962C8B-B14F-4D97-AF65-F5344CB8AC3E}">
        <p14:creationId xmlns:p14="http://schemas.microsoft.com/office/powerpoint/2010/main" val="24797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65" y="-143877"/>
            <a:ext cx="10515600" cy="1325563"/>
          </a:xfrm>
        </p:spPr>
        <p:txBody>
          <a:bodyPr>
            <a:normAutofit/>
          </a:bodyPr>
          <a:lstStyle/>
          <a:p>
            <a:pPr algn="ctr"/>
            <a:r>
              <a:rPr lang="en-GB" sz="2800" b="1" dirty="0">
                <a:solidFill>
                  <a:srgbClr val="FF0000"/>
                </a:solidFill>
                <a:latin typeface="Arial" panose="020B0604020202020204" pitchFamily="34" charset="0"/>
                <a:cs typeface="Arial" panose="020B0604020202020204" pitchFamily="34" charset="0"/>
              </a:rPr>
              <a:t>Reading Paper</a:t>
            </a:r>
          </a:p>
        </p:txBody>
      </p:sp>
      <p:sp>
        <p:nvSpPr>
          <p:cNvPr id="3" name="Content Placeholder 2"/>
          <p:cNvSpPr>
            <a:spLocks noGrp="1"/>
          </p:cNvSpPr>
          <p:nvPr>
            <p:ph idx="1"/>
          </p:nvPr>
        </p:nvSpPr>
        <p:spPr>
          <a:xfrm>
            <a:off x="258055" y="724486"/>
            <a:ext cx="11639843" cy="6133514"/>
          </a:xfrm>
        </p:spPr>
        <p:txBody>
          <a:bodyPr>
            <a:normAutofit lnSpcReduction="10000"/>
          </a:bodyPr>
          <a:lstStyle/>
          <a:p>
            <a:pPr marL="0" indent="0" algn="ctr">
              <a:buNone/>
            </a:pPr>
            <a:r>
              <a:rPr lang="en-GB" sz="2400" b="1" i="1" dirty="0">
                <a:solidFill>
                  <a:srgbClr val="0070C0"/>
                </a:solidFill>
                <a:latin typeface="Arial" panose="020B0604020202020204" pitchFamily="34" charset="0"/>
                <a:cs typeface="Arial" panose="020B0604020202020204" pitchFamily="34" charset="0"/>
              </a:rPr>
              <a:t>In KS2 English SATs your child will be assessed on a range of reading skills, such as the ability to interpret information and comment on writers' use of language.</a:t>
            </a:r>
          </a:p>
          <a:p>
            <a:pPr marL="0" indent="0" algn="ctr">
              <a:buNone/>
            </a:pPr>
            <a:r>
              <a:rPr lang="en-GB" sz="2400" b="1" i="1" dirty="0">
                <a:solidFill>
                  <a:srgbClr val="0070C0"/>
                </a:solidFill>
                <a:latin typeface="Arial" panose="020B0604020202020204" pitchFamily="34" charset="0"/>
                <a:cs typeface="Arial" panose="020B0604020202020204" pitchFamily="34" charset="0"/>
              </a:rPr>
              <a:t> </a:t>
            </a:r>
            <a:r>
              <a:rPr lang="en-GB" sz="2400" b="1" dirty="0">
                <a:solidFill>
                  <a:srgbClr val="00B050"/>
                </a:solidFill>
                <a:latin typeface="Arial" panose="020B0604020202020204" pitchFamily="34" charset="0"/>
                <a:cs typeface="Arial" panose="020B0604020202020204" pitchFamily="34" charset="0"/>
              </a:rPr>
              <a:t>The reading test will be a single paper with questions based on three passages of text.</a:t>
            </a:r>
          </a:p>
          <a:p>
            <a:pPr marL="0" indent="0" algn="ctr">
              <a:buNone/>
            </a:pPr>
            <a:r>
              <a:rPr lang="en-GB" sz="2400" b="1" dirty="0">
                <a:solidFill>
                  <a:srgbClr val="00B050"/>
                </a:solidFill>
                <a:latin typeface="Arial" panose="020B0604020202020204" pitchFamily="34" charset="0"/>
                <a:cs typeface="Arial" panose="020B0604020202020204" pitchFamily="34" charset="0"/>
              </a:rPr>
              <a:t>Children will have one hour, including reading time, to complete the test.</a:t>
            </a:r>
          </a:p>
          <a:p>
            <a:pPr marL="0" indent="0">
              <a:buNone/>
            </a:pPr>
            <a:endParaRPr lang="en-GB" sz="1300" dirty="0"/>
          </a:p>
          <a:p>
            <a:pPr marL="0" indent="0" algn="ctr">
              <a:buNone/>
            </a:pPr>
            <a:r>
              <a:rPr lang="en-GB" dirty="0"/>
              <a:t>Types of questions:</a:t>
            </a:r>
          </a:p>
          <a:p>
            <a:r>
              <a:rPr lang="en-GB" sz="2600" b="1" dirty="0">
                <a:latin typeface="Arial" panose="020B0604020202020204" pitchFamily="34" charset="0"/>
                <a:cs typeface="Arial" panose="020B0604020202020204" pitchFamily="34" charset="0"/>
              </a:rPr>
              <a:t>Ranking/ordering</a:t>
            </a:r>
            <a:r>
              <a:rPr lang="en-GB" sz="2600" dirty="0">
                <a:latin typeface="Arial" panose="020B0604020202020204" pitchFamily="34" charset="0"/>
                <a:cs typeface="Arial" panose="020B0604020202020204" pitchFamily="34" charset="0"/>
              </a:rPr>
              <a:t>, e.g. ‘Number the events below to show the order in which they happen in the story’</a:t>
            </a:r>
          </a:p>
          <a:p>
            <a:r>
              <a:rPr lang="en-GB" sz="2600" b="1" dirty="0">
                <a:latin typeface="Arial" panose="020B0604020202020204" pitchFamily="34" charset="0"/>
                <a:cs typeface="Arial" panose="020B0604020202020204" pitchFamily="34" charset="0"/>
              </a:rPr>
              <a:t>Find and copy</a:t>
            </a:r>
            <a:r>
              <a:rPr lang="en-GB" sz="2600" dirty="0">
                <a:latin typeface="Arial" panose="020B0604020202020204" pitchFamily="34" charset="0"/>
                <a:cs typeface="Arial" panose="020B0604020202020204" pitchFamily="34" charset="0"/>
              </a:rPr>
              <a:t>, e.g. ‘Find and copy one word that suggests what the weather is like in the story’</a:t>
            </a:r>
          </a:p>
          <a:p>
            <a:r>
              <a:rPr lang="en-GB" sz="2600" b="1" dirty="0">
                <a:latin typeface="Arial" panose="020B0604020202020204" pitchFamily="34" charset="0"/>
                <a:cs typeface="Arial" panose="020B0604020202020204" pitchFamily="34" charset="0"/>
              </a:rPr>
              <a:t>Short constructed response</a:t>
            </a:r>
            <a:r>
              <a:rPr lang="en-GB" sz="2600" dirty="0">
                <a:latin typeface="Arial" panose="020B0604020202020204" pitchFamily="34" charset="0"/>
                <a:cs typeface="Arial" panose="020B0604020202020204" pitchFamily="34" charset="0"/>
              </a:rPr>
              <a:t>, e.g. ‘What does the bear eat?’</a:t>
            </a:r>
          </a:p>
          <a:p>
            <a:r>
              <a:rPr lang="en-GB" sz="2600" b="1" dirty="0">
                <a:latin typeface="Arial" panose="020B0604020202020204" pitchFamily="34" charset="0"/>
                <a:cs typeface="Arial" panose="020B0604020202020204" pitchFamily="34" charset="0"/>
              </a:rPr>
              <a:t>Open-ended response</a:t>
            </a:r>
            <a:r>
              <a:rPr lang="en-GB" sz="2600" dirty="0">
                <a:latin typeface="Arial" panose="020B0604020202020204" pitchFamily="34" charset="0"/>
                <a:cs typeface="Arial" panose="020B0604020202020204" pitchFamily="34" charset="0"/>
              </a:rPr>
              <a:t>, e.g. ‘Look at the sentence that begins </a:t>
            </a:r>
            <a:r>
              <a:rPr lang="en-GB" sz="2600" i="1" dirty="0">
                <a:latin typeface="Arial" panose="020B0604020202020204" pitchFamily="34" charset="0"/>
                <a:cs typeface="Arial" panose="020B0604020202020204" pitchFamily="34" charset="0"/>
              </a:rPr>
              <a:t>Once upon a time</a:t>
            </a:r>
            <a:r>
              <a:rPr lang="en-GB" sz="2600" dirty="0">
                <a:latin typeface="Arial" panose="020B0604020202020204" pitchFamily="34" charset="0"/>
                <a:cs typeface="Arial" panose="020B0604020202020204" pitchFamily="34" charset="0"/>
              </a:rPr>
              <a:t>. How does the writer increase the tension throughout this paragraph? Explain fully, referring to the text in your answer.’</a:t>
            </a:r>
          </a:p>
          <a:p>
            <a:pPr marL="45720" indent="0">
              <a:buNone/>
            </a:pPr>
            <a:endParaRPr lang="en-GB" dirty="0"/>
          </a:p>
        </p:txBody>
      </p:sp>
    </p:spTree>
    <p:extLst>
      <p:ext uri="{BB962C8B-B14F-4D97-AF65-F5344CB8AC3E}">
        <p14:creationId xmlns:p14="http://schemas.microsoft.com/office/powerpoint/2010/main" val="3933675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e79e3b-b153-448b-a6c0-48f046ee7b3d">
      <Terms xmlns="http://schemas.microsoft.com/office/infopath/2007/PartnerControls"/>
    </lcf76f155ced4ddcb4097134ff3c332f>
    <TaxCatchAll xmlns="f4f276b2-a2b4-4613-97b0-d775c32964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8AB09586C9484FBB41C5EF2BB8C890" ma:contentTypeVersion="18" ma:contentTypeDescription="Create a new document." ma:contentTypeScope="" ma:versionID="28706469f0ede85bda8e089539f5eb23">
  <xsd:schema xmlns:xsd="http://www.w3.org/2001/XMLSchema" xmlns:xs="http://www.w3.org/2001/XMLSchema" xmlns:p="http://schemas.microsoft.com/office/2006/metadata/properties" xmlns:ns2="f4f276b2-a2b4-4613-97b0-d775c32964a3" xmlns:ns3="b1e79e3b-b153-448b-a6c0-48f046ee7b3d" targetNamespace="http://schemas.microsoft.com/office/2006/metadata/properties" ma:root="true" ma:fieldsID="453db454cdfb302837c9fad91c31c50a" ns2:_="" ns3:_="">
    <xsd:import namespace="f4f276b2-a2b4-4613-97b0-d775c32964a3"/>
    <xsd:import namespace="b1e79e3b-b153-448b-a6c0-48f046ee7b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f276b2-a2b4-4613-97b0-d775c32964a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94a2c4-50fb-4084-888e-9c95c1025f64}" ma:internalName="TaxCatchAll" ma:showField="CatchAllData" ma:web="f4f276b2-a2b4-4613-97b0-d775c32964a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e79e3b-b153-448b-a6c0-48f046ee7b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4d6e48-9945-49c4-9b20-26062be4b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CBDC6-FF83-40B9-88F7-5E61E3D1CBCE}">
  <ds:schemaRefs>
    <ds:schemaRef ds:uri="http://schemas.microsoft.com/office/2006/metadata/properties"/>
    <ds:schemaRef ds:uri="http://schemas.microsoft.com/office/infopath/2007/PartnerControls"/>
    <ds:schemaRef ds:uri="b1e79e3b-b153-448b-a6c0-48f046ee7b3d"/>
    <ds:schemaRef ds:uri="f4f276b2-a2b4-4613-97b0-d775c32964a3"/>
  </ds:schemaRefs>
</ds:datastoreItem>
</file>

<file path=customXml/itemProps2.xml><?xml version="1.0" encoding="utf-8"?>
<ds:datastoreItem xmlns:ds="http://schemas.openxmlformats.org/officeDocument/2006/customXml" ds:itemID="{0FCF53BE-EABF-4711-829B-BEF017C609AD}"/>
</file>

<file path=customXml/itemProps3.xml><?xml version="1.0" encoding="utf-8"?>
<ds:datastoreItem xmlns:ds="http://schemas.openxmlformats.org/officeDocument/2006/customXml" ds:itemID="{210593C5-3A6E-480D-BF47-AEFD6B35F5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2299</TotalTime>
  <Words>957</Words>
  <Application>Microsoft Office PowerPoint</Application>
  <PresentationFormat>Widescreen</PresentationFormat>
  <Paragraphs>94</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  SATS  Information Meeting for Parents  2024</vt:lpstr>
      <vt:lpstr>PowerPoint Presentation</vt:lpstr>
      <vt:lpstr>The  SATs Tests 2024</vt:lpstr>
      <vt:lpstr>Grammar and Punctuation, Spelling Test (GPS)</vt:lpstr>
      <vt:lpstr>PowerPoint Presentation</vt:lpstr>
      <vt:lpstr>PowerPoint Presentation</vt:lpstr>
      <vt:lpstr>PowerPoint Presentation</vt:lpstr>
      <vt:lpstr>Spelling Test</vt:lpstr>
      <vt:lpstr>Reading Paper</vt:lpstr>
      <vt:lpstr>PowerPoint Presentation</vt:lpstr>
      <vt:lpstr>PowerPoint Presentation</vt:lpstr>
      <vt:lpstr>PowerPoint Presentation</vt:lpstr>
      <vt:lpstr>Writing</vt:lpstr>
      <vt:lpstr>Maths</vt:lpstr>
      <vt:lpstr>PowerPoint Presentation</vt:lpstr>
      <vt:lpstr>PowerPoint Presentation</vt:lpstr>
      <vt:lpstr>PowerPoint Presentation</vt:lpstr>
      <vt:lpstr>PowerPoint Presentation</vt:lpstr>
      <vt:lpstr>PowerPoint Presentation</vt:lpstr>
      <vt:lpstr>       Marking the Papers</vt:lpstr>
      <vt:lpstr>What to do now… (not panic)</vt:lpstr>
      <vt:lpstr>What can you do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SATS Information Evening</dc:title>
  <dc:creator>Laura Capper</dc:creator>
  <cp:lastModifiedBy>Katharine Law</cp:lastModifiedBy>
  <cp:revision>58</cp:revision>
  <cp:lastPrinted>2015-10-14T10:12:26Z</cp:lastPrinted>
  <dcterms:created xsi:type="dcterms:W3CDTF">2015-09-20T17:17:43Z</dcterms:created>
  <dcterms:modified xsi:type="dcterms:W3CDTF">2024-01-22T08:00:24Z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0x010100478AB09586C9484FBB41C5EF2BB8C890</vt:lpwstr>
  </property>
  <property fmtid="{D5CDD505-2E9C-101B-9397-08002B2CF9AE}" pid="3" name="MediaServiceImageTags">
    <vt:lpwstr/>
  </property>
</Properties>
</file>