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5"/>
  </p:notesMasterIdLst>
  <p:sldIdLst>
    <p:sldId id="327" r:id="rId2"/>
    <p:sldId id="258" r:id="rId3"/>
    <p:sldId id="304" r:id="rId4"/>
    <p:sldId id="305" r:id="rId5"/>
    <p:sldId id="306" r:id="rId6"/>
    <p:sldId id="308" r:id="rId7"/>
    <p:sldId id="309" r:id="rId8"/>
    <p:sldId id="311" r:id="rId9"/>
    <p:sldId id="312" r:id="rId10"/>
    <p:sldId id="314" r:id="rId11"/>
    <p:sldId id="323" r:id="rId12"/>
    <p:sldId id="324" r:id="rId13"/>
    <p:sldId id="328" r:id="rId14"/>
  </p:sldIdLst>
  <p:sldSz cx="9144000" cy="6858000" type="screen4x3"/>
  <p:notesSz cx="6858000" cy="9144000"/>
  <p:embeddedFontLst>
    <p:embeddedFont>
      <p:font typeface="Calibri" panose="020F0502020204030204" pitchFamily="34" charset="0"/>
      <p:regular r:id="rId16"/>
      <p:bold r:id="rId17"/>
      <p:italic r:id="rId18"/>
      <p:boldItalic r:id="rId19"/>
    </p:embeddedFont>
    <p:embeddedFont>
      <p:font typeface="Roboto" panose="02000000000000000000" pitchFamily="2" charset="0"/>
      <p:regular r:id="rId20"/>
      <p:bold r:id="rId21"/>
      <p:italic r:id="rId22"/>
      <p:boldItalic r:id="rId2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83" userDrawn="1">
          <p15:clr>
            <a:srgbClr val="A4A3A4"/>
          </p15:clr>
        </p15:guide>
        <p15:guide id="2" pos="2857" userDrawn="1">
          <p15:clr>
            <a:srgbClr val="A4A3A4"/>
          </p15:clr>
        </p15:guide>
        <p15:guide id="3" pos="363" userDrawn="1">
          <p15:clr>
            <a:srgbClr val="A4A3A4"/>
          </p15:clr>
        </p15:guide>
        <p15:guide id="4" orient="horz" pos="3952" userDrawn="1">
          <p15:clr>
            <a:srgbClr val="A4A3A4"/>
          </p15:clr>
        </p15:guide>
        <p15:guide id="5" pos="5443" userDrawn="1">
          <p15:clr>
            <a:srgbClr val="A4A3A4"/>
          </p15:clr>
        </p15:guide>
        <p15:guide id="6" orient="horz" pos="323" userDrawn="1">
          <p15:clr>
            <a:srgbClr val="A4A3A4"/>
          </p15:clr>
        </p15:guide>
        <p15:guide id="7" pos="476">
          <p15:clr>
            <a:srgbClr val="A4A3A4"/>
          </p15:clr>
        </p15:guide>
        <p15:guide id="8" orient="horz" pos="482">
          <p15:clr>
            <a:srgbClr val="A4A3A4"/>
          </p15:clr>
        </p15:guide>
        <p15:guide id="9" orient="horz" pos="3816" userDrawn="1">
          <p15:clr>
            <a:srgbClr val="A4A3A4"/>
          </p15:clr>
        </p15:guide>
        <p15:guide id="10" pos="5261" userDrawn="1">
          <p15:clr>
            <a:srgbClr val="A4A3A4"/>
          </p15:clr>
        </p15:guide>
      </p15:sldGuideLst>
    </p:ext>
    <p:ext uri="{2D200454-40CA-4A62-9FC3-DE9A4176ACB9}">
      <p15:notes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7" roundtripDataSignature="AMtx7mjROE01iDVeMkeYS2WjqOEpGytjk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9C1"/>
    <a:srgbClr val="CB4592"/>
    <a:srgbClr val="F0821B"/>
    <a:srgbClr val="009284"/>
    <a:srgbClr val="00649C"/>
    <a:srgbClr val="EB74A8"/>
    <a:srgbClr val="00938F"/>
    <a:srgbClr val="FAB002"/>
    <a:srgbClr val="049640"/>
    <a:srgbClr val="B23E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884" autoAdjust="0"/>
    <p:restoredTop sz="77429" autoAdjust="0"/>
  </p:normalViewPr>
  <p:slideViewPr>
    <p:cSldViewPr snapToGrid="0">
      <p:cViewPr varScale="1">
        <p:scale>
          <a:sx n="61" d="100"/>
          <a:sy n="61" d="100"/>
        </p:scale>
        <p:origin x="1696" y="64"/>
      </p:cViewPr>
      <p:guideLst>
        <p:guide orient="horz" pos="2183"/>
        <p:guide pos="2857"/>
        <p:guide pos="363"/>
        <p:guide orient="horz" pos="3952"/>
        <p:guide pos="5443"/>
        <p:guide orient="horz" pos="323"/>
        <p:guide pos="476"/>
        <p:guide orient="horz" pos="482"/>
        <p:guide orient="horz" pos="3816"/>
        <p:guide pos="5261"/>
      </p:guideLst>
    </p:cSldViewPr>
  </p:slideViewPr>
  <p:notesTextViewPr>
    <p:cViewPr>
      <p:scale>
        <a:sx n="85" d="100"/>
        <a:sy n="85" d="100"/>
      </p:scale>
      <p:origin x="0" y="0"/>
    </p:cViewPr>
  </p:notesTextViewPr>
  <p:notesViewPr>
    <p:cSldViewPr snapToGrid="0">
      <p:cViewPr varScale="1">
        <p:scale>
          <a:sx n="129" d="100"/>
          <a:sy n="129" d="100"/>
        </p:scale>
        <p:origin x="2512" y="19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80"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79"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font" Target="fonts/font4.fntdata"/><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77"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pPr marL="0" marR="0" lvl="0" indent="0" algn="r" rtl="0">
                <a:spcBef>
                  <a:spcPts val="0"/>
                </a:spcBef>
                <a:spcAft>
                  <a:spcPts val="0"/>
                </a:spcAft>
                <a:buNone/>
              </a:p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b="1" dirty="0"/>
          </a:p>
        </p:txBody>
      </p:sp>
      <p:sp>
        <p:nvSpPr>
          <p:cNvPr id="75" name="Google Shape;75;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13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989125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541955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270728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5</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175899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6</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178235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275604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781337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11</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95252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12</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867190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and Content" userDrawn="1">
  <p:cSld name="1_Title and Content">
    <p:bg>
      <p:bgPr>
        <a:solidFill>
          <a:schemeClr val="accent5"/>
        </a:solidFill>
        <a:effectLst/>
      </p:bgPr>
    </p:bg>
    <p:spTree>
      <p:nvGrpSpPr>
        <p:cNvPr id="1" name="Shape 15"/>
        <p:cNvGrpSpPr/>
        <p:nvPr/>
      </p:nvGrpSpPr>
      <p:grpSpPr>
        <a:xfrm>
          <a:off x="0" y="0"/>
          <a:ext cx="0" cy="0"/>
          <a:chOff x="0" y="0"/>
          <a:chExt cx="0" cy="0"/>
        </a:xfrm>
      </p:grpSpPr>
      <p:sp>
        <p:nvSpPr>
          <p:cNvPr id="16" name="Google Shape;16;p56"/>
          <p:cNvSpPr/>
          <p:nvPr/>
        </p:nvSpPr>
        <p:spPr>
          <a:xfrm>
            <a:off x="0" y="0"/>
            <a:ext cx="9144000" cy="6858000"/>
          </a:xfrm>
          <a:prstGeom prst="rect">
            <a:avLst/>
          </a:prstGeom>
          <a:solidFill>
            <a:schemeClr val="lt1">
              <a:alpha val="4274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7" name="Google Shape;17;p56"/>
          <p:cNvSpPr/>
          <p:nvPr/>
        </p:nvSpPr>
        <p:spPr>
          <a:xfrm>
            <a:off x="-4765" y="0"/>
            <a:ext cx="9144000"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8" name="Google Shape;18;p56"/>
          <p:cNvSpPr/>
          <p:nvPr/>
        </p:nvSpPr>
        <p:spPr>
          <a:xfrm>
            <a:off x="457198" y="438151"/>
            <a:ext cx="8220075" cy="5957887"/>
          </a:xfrm>
          <a:prstGeom prst="roundRect">
            <a:avLst>
              <a:gd name="adj" fmla="val 0"/>
            </a:avLst>
          </a:prstGeom>
          <a:solidFill>
            <a:schemeClr val="lt1">
              <a:alpha val="89803"/>
            </a:schemeClr>
          </a:solidFill>
          <a:ln w="25400" cap="rnd"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350" b="0" i="0" u="none" strike="noStrike" cap="none">
                <a:solidFill>
                  <a:schemeClr val="lt1"/>
                </a:solidFill>
                <a:latin typeface="Arial"/>
                <a:ea typeface="Arial"/>
                <a:cs typeface="Arial"/>
                <a:sym typeface="Arial"/>
              </a:rPr>
              <a:t> </a:t>
            </a:r>
            <a:endParaRPr/>
          </a:p>
        </p:txBody>
      </p:sp>
      <p:pic>
        <p:nvPicPr>
          <p:cNvPr id="5" name="Picture 4">
            <a:extLst>
              <a:ext uri="{FF2B5EF4-FFF2-40B4-BE49-F238E27FC236}">
                <a16:creationId xmlns:a16="http://schemas.microsoft.com/office/drawing/2014/main" id="{56E3AE5D-0139-E82F-1E84-FC86FE746865}"/>
              </a:ext>
            </a:extLst>
          </p:cNvPr>
          <p:cNvPicPr>
            <a:picLocks noChangeAspect="1"/>
          </p:cNvPicPr>
          <p:nvPr userDrawn="1"/>
        </p:nvPicPr>
        <p:blipFill>
          <a:blip r:embed="rId2"/>
          <a:srcRect/>
          <a:stretch/>
        </p:blipFill>
        <p:spPr>
          <a:xfrm>
            <a:off x="0" y="0"/>
            <a:ext cx="9144000" cy="68580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3"/>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8343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ounded Rectangle 2"/>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Tree>
    <p:extLst>
      <p:ext uri="{BB962C8B-B14F-4D97-AF65-F5344CB8AC3E}">
        <p14:creationId xmlns:p14="http://schemas.microsoft.com/office/powerpoint/2010/main" val="5527117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3"/>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687293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9"/>
        <p:cNvGrpSpPr/>
        <p:nvPr/>
      </p:nvGrpSpPr>
      <p:grpSpPr>
        <a:xfrm>
          <a:off x="0" y="0"/>
          <a:ext cx="0" cy="0"/>
          <a:chOff x="0" y="0"/>
          <a:chExt cx="0" cy="0"/>
        </a:xfrm>
      </p:grpSpPr>
      <p:sp>
        <p:nvSpPr>
          <p:cNvPr id="10" name="Google Shape;10;p53"/>
          <p:cNvSpPr>
            <a:spLocks noGrp="1"/>
          </p:cNvSpPr>
          <p:nvPr>
            <p:ph type="title"/>
          </p:nvPr>
        </p:nvSpPr>
        <p:spPr>
          <a:xfrm>
            <a:off x="489745" y="695325"/>
            <a:ext cx="8164510" cy="1150938"/>
          </a:xfrm>
          <a:prstGeom prst="roundRect">
            <a:avLst>
              <a:gd name="adj" fmla="val 9641"/>
            </a:avLst>
          </a:prstGeom>
          <a:noFill/>
          <a:ln>
            <a:noFill/>
          </a:ln>
        </p:spPr>
        <p:txBody>
          <a:bodyPr spcFirstLastPara="1" wrap="square" lIns="252000" tIns="252000" rIns="252000" bIns="252000" anchor="ctr" anchorCtr="1">
            <a:normAutofit/>
          </a:bodyPr>
          <a:lstStyle>
            <a:lvl1pPr marR="0" lvl="0" algn="l" rtl="0">
              <a:lnSpc>
                <a:spcPct val="90000"/>
              </a:lnSpc>
              <a:spcBef>
                <a:spcPts val="0"/>
              </a:spcBef>
              <a:spcAft>
                <a:spcPts val="0"/>
              </a:spcAft>
              <a:buClr>
                <a:srgbClr val="1C1C1C"/>
              </a:buClr>
              <a:buSzPts val="4000"/>
              <a:buFont typeface="Arial"/>
              <a:buNone/>
              <a:defRPr sz="4000" b="1" i="0" u="none" strike="noStrike" cap="none">
                <a:solidFill>
                  <a:srgbClr val="1C1C1C"/>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53"/>
          <p:cNvSpPr>
            <a:spLocks noGrp="1"/>
          </p:cNvSpPr>
          <p:nvPr>
            <p:ph type="body" idx="1"/>
          </p:nvPr>
        </p:nvSpPr>
        <p:spPr>
          <a:xfrm>
            <a:off x="489745" y="1957386"/>
            <a:ext cx="8164510" cy="4387851"/>
          </a:xfrm>
          <a:prstGeom prst="roundRect">
            <a:avLst>
              <a:gd name="adj" fmla="val 2585"/>
            </a:avLst>
          </a:prstGeom>
          <a:noFill/>
          <a:ln>
            <a:noFill/>
          </a:ln>
        </p:spPr>
        <p:txBody>
          <a:bodyPr spcFirstLastPara="1" wrap="square" lIns="252000" tIns="252000" rIns="252000" bIns="252000" anchor="t" anchorCtr="0">
            <a:normAutofit/>
          </a:bodyPr>
          <a:lstStyle>
            <a:lvl1pPr marL="457200" marR="0" lvl="0" indent="-342900" algn="l" rtl="0">
              <a:lnSpc>
                <a:spcPct val="90000"/>
              </a:lnSpc>
              <a:spcBef>
                <a:spcPts val="1000"/>
              </a:spcBef>
              <a:spcAft>
                <a:spcPts val="0"/>
              </a:spcAft>
              <a:buClr>
                <a:srgbClr val="1C1C1C"/>
              </a:buClr>
              <a:buSzPts val="1800"/>
              <a:buFont typeface="Arial"/>
              <a:buChar char="•"/>
              <a:defRPr sz="1800" b="0" i="0" u="none" strike="noStrike" cap="none">
                <a:solidFill>
                  <a:srgbClr val="1C1C1C"/>
                </a:solidFill>
                <a:latin typeface="Arial"/>
                <a:ea typeface="Arial"/>
                <a:cs typeface="Arial"/>
                <a:sym typeface="Arial"/>
              </a:defRPr>
            </a:lvl1pPr>
            <a:lvl2pPr marL="914400" marR="0" lvl="1" indent="-330200" algn="l" rtl="0">
              <a:lnSpc>
                <a:spcPct val="90000"/>
              </a:lnSpc>
              <a:spcBef>
                <a:spcPts val="500"/>
              </a:spcBef>
              <a:spcAft>
                <a:spcPts val="0"/>
              </a:spcAft>
              <a:buClr>
                <a:srgbClr val="1C1C1C"/>
              </a:buClr>
              <a:buSzPts val="1600"/>
              <a:buFont typeface="Arial"/>
              <a:buChar char="•"/>
              <a:defRPr sz="1600" b="0" i="0" u="none" strike="noStrike" cap="none">
                <a:solidFill>
                  <a:srgbClr val="1C1C1C"/>
                </a:solidFill>
                <a:latin typeface="Arial"/>
                <a:ea typeface="Arial"/>
                <a:cs typeface="Arial"/>
                <a:sym typeface="Arial"/>
              </a:defRPr>
            </a:lvl2pPr>
            <a:lvl3pPr marL="1371600" marR="0" lvl="2"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Arial"/>
                <a:ea typeface="Arial"/>
                <a:cs typeface="Arial"/>
                <a:sym typeface="Arial"/>
              </a:defRPr>
            </a:lvl3pPr>
            <a:lvl4pPr marL="1828800" marR="0" lvl="3"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Arial"/>
                <a:ea typeface="Arial"/>
                <a:cs typeface="Arial"/>
                <a:sym typeface="Arial"/>
              </a:defRPr>
            </a:lvl4pPr>
            <a:lvl5pPr marL="2286000" marR="0" lvl="4"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5" name="Picture 4">
            <a:extLst>
              <a:ext uri="{FF2B5EF4-FFF2-40B4-BE49-F238E27FC236}">
                <a16:creationId xmlns:a16="http://schemas.microsoft.com/office/drawing/2014/main" id="{72482733-2C54-7D22-7349-0BA42B66E103}"/>
              </a:ext>
            </a:extLst>
          </p:cNvPr>
          <p:cNvPicPr>
            <a:picLocks noChangeAspect="1"/>
          </p:cNvPicPr>
          <p:nvPr userDrawn="1"/>
        </p:nvPicPr>
        <p:blipFill>
          <a:blip r:embed="rId6"/>
          <a:srcRect/>
          <a:stretch/>
        </p:blipFill>
        <p:spPr>
          <a:xfrm>
            <a:off x="0" y="0"/>
            <a:ext cx="9144000" cy="6858000"/>
          </a:xfrm>
          <a:prstGeom prst="rect">
            <a:avLst/>
          </a:prstGeom>
        </p:spPr>
      </p:pic>
    </p:spTree>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4.ti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5.tif"/><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7.tif"/><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tif"/><Relationship Id="rId4" Type="http://schemas.openxmlformats.org/officeDocument/2006/relationships/image" Target="../media/image18.tif"/></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4.tif"/><Relationship Id="rId4" Type="http://schemas.openxmlformats.org/officeDocument/2006/relationships/image" Target="../media/image23.tif"/></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8DA66F-B087-1955-F8C1-B4B86E5C527B}"/>
              </a:ext>
            </a:extLst>
          </p:cNvPr>
          <p:cNvPicPr>
            <a:picLocks noChangeAspect="1"/>
          </p:cNvPicPr>
          <p:nvPr/>
        </p:nvPicPr>
        <p:blipFill>
          <a:blip r:embed="rId2"/>
          <a:srcRect/>
          <a:stretch/>
        </p:blipFill>
        <p:spPr>
          <a:xfrm>
            <a:off x="0" y="-11906"/>
            <a:ext cx="9144000" cy="6858000"/>
          </a:xfrm>
          <a:prstGeom prst="rect">
            <a:avLst/>
          </a:prstGeom>
        </p:spPr>
      </p:pic>
    </p:spTree>
    <p:extLst>
      <p:ext uri="{BB962C8B-B14F-4D97-AF65-F5344CB8AC3E}">
        <p14:creationId xmlns:p14="http://schemas.microsoft.com/office/powerpoint/2010/main" val="8356852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9;p3">
            <a:extLst>
              <a:ext uri="{FF2B5EF4-FFF2-40B4-BE49-F238E27FC236}">
                <a16:creationId xmlns:a16="http://schemas.microsoft.com/office/drawing/2014/main" id="{561E0D02-D24B-DC46-AA2C-51F5B839752D}"/>
              </a:ext>
            </a:extLst>
          </p:cNvPr>
          <p:cNvSpPr/>
          <p:nvPr/>
        </p:nvSpPr>
        <p:spPr>
          <a:xfrm>
            <a:off x="355600" y="263829"/>
            <a:ext cx="8432800" cy="853772"/>
          </a:xfrm>
          <a:prstGeom prst="roundRect">
            <a:avLst>
              <a:gd name="adj" fmla="val 50000"/>
            </a:avLst>
          </a:prstGeom>
          <a:solidFill>
            <a:srgbClr val="B23E81"/>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Level 3 Actions and Mnemonics</a:t>
            </a:r>
            <a:endParaRPr sz="4000" b="1" dirty="0"/>
          </a:p>
        </p:txBody>
      </p:sp>
      <p:sp>
        <p:nvSpPr>
          <p:cNvPr id="5" name="Rounded Rectangle 4">
            <a:extLst>
              <a:ext uri="{FF2B5EF4-FFF2-40B4-BE49-F238E27FC236}">
                <a16:creationId xmlns:a16="http://schemas.microsoft.com/office/drawing/2014/main" id="{F69EADD9-110D-1440-827A-14F7C0742FD9}"/>
              </a:ext>
            </a:extLst>
          </p:cNvPr>
          <p:cNvSpPr/>
          <p:nvPr/>
        </p:nvSpPr>
        <p:spPr>
          <a:xfrm>
            <a:off x="1840576" y="5832714"/>
            <a:ext cx="5462843" cy="761457"/>
          </a:xfrm>
          <a:prstGeom prst="roundRect">
            <a:avLst/>
          </a:prstGeom>
          <a:solidFill>
            <a:srgbClr val="B23E81"/>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100" dirty="0">
                <a:solidFill>
                  <a:schemeClr val="bg1"/>
                </a:solidFill>
                <a:latin typeface="Roboto" panose="02000000000000000000" pitchFamily="2" charset="0"/>
                <a:ea typeface="Roboto" panose="02000000000000000000" pitchFamily="2" charset="0"/>
              </a:rPr>
              <a:t>It is really important that children learn to form the letters using the correct letter formation when writing. As they are introduced to a new sound, children are taught how to write it correctly. It would be great if you could also model this at home. </a:t>
            </a:r>
          </a:p>
        </p:txBody>
      </p:sp>
      <p:pic>
        <p:nvPicPr>
          <p:cNvPr id="6" name="Google Shape;113;p17">
            <a:extLst>
              <a:ext uri="{FF2B5EF4-FFF2-40B4-BE49-F238E27FC236}">
                <a16:creationId xmlns:a16="http://schemas.microsoft.com/office/drawing/2014/main" id="{3018236A-6A3B-F746-93BE-D8707922035B}"/>
              </a:ext>
            </a:extLst>
          </p:cNvPr>
          <p:cNvPicPr preferRelativeResize="0"/>
          <p:nvPr/>
        </p:nvPicPr>
        <p:blipFill>
          <a:blip r:embed="rId2">
            <a:extLst>
              <a:ext uri="{28A0092B-C50C-407E-A947-70E740481C1C}">
                <a14:useLocalDpi xmlns:a14="http://schemas.microsoft.com/office/drawing/2010/main"/>
              </a:ext>
            </a:extLst>
          </a:blip>
          <a:srcRect/>
          <a:stretch/>
        </p:blipFill>
        <p:spPr>
          <a:xfrm>
            <a:off x="1445847" y="1415794"/>
            <a:ext cx="6252302" cy="4026412"/>
          </a:xfrm>
          <a:prstGeom prst="rect">
            <a:avLst/>
          </a:prstGeom>
          <a:noFill/>
          <a:ln w="22225">
            <a:solidFill>
              <a:srgbClr val="B23E81"/>
            </a:solidFill>
          </a:ln>
        </p:spPr>
      </p:pic>
    </p:spTree>
    <p:extLst>
      <p:ext uri="{BB962C8B-B14F-4D97-AF65-F5344CB8AC3E}">
        <p14:creationId xmlns:p14="http://schemas.microsoft.com/office/powerpoint/2010/main" val="323736787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5D200EC1-E3A2-A945-86AB-4AFF66E6441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83568" y="2185997"/>
            <a:ext cx="894591" cy="2486007"/>
          </a:xfrm>
          <a:prstGeom prst="rect">
            <a:avLst/>
          </a:prstGeom>
        </p:spPr>
      </p:pic>
      <p:pic>
        <p:nvPicPr>
          <p:cNvPr id="28" name="Picture 27">
            <a:extLst>
              <a:ext uri="{FF2B5EF4-FFF2-40B4-BE49-F238E27FC236}">
                <a16:creationId xmlns:a16="http://schemas.microsoft.com/office/drawing/2014/main" id="{8904FDB7-1ABF-FF45-B908-477BED7080C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954292" y="2185996"/>
            <a:ext cx="687560" cy="2486008"/>
          </a:xfrm>
          <a:prstGeom prst="rect">
            <a:avLst/>
          </a:prstGeom>
        </p:spPr>
      </p:pic>
      <p:cxnSp>
        <p:nvCxnSpPr>
          <p:cNvPr id="14" name="Straight Connector 13">
            <a:extLst>
              <a:ext uri="{FF2B5EF4-FFF2-40B4-BE49-F238E27FC236}">
                <a16:creationId xmlns:a16="http://schemas.microsoft.com/office/drawing/2014/main" id="{210F5D33-7B9D-8C47-BD43-9CF1079CA18B}"/>
              </a:ext>
            </a:extLst>
          </p:cNvPr>
          <p:cNvCxnSpPr>
            <a:cxnSpLocks/>
          </p:cNvCxnSpPr>
          <p:nvPr/>
        </p:nvCxnSpPr>
        <p:spPr>
          <a:xfrm>
            <a:off x="4427474" y="1540934"/>
            <a:ext cx="0" cy="4868092"/>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0079C1"/>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3000" b="1" dirty="0">
                <a:solidFill>
                  <a:schemeClr val="lt1"/>
                </a:solidFill>
                <a:latin typeface="Roboto"/>
                <a:ea typeface="Roboto"/>
                <a:cs typeface="Roboto"/>
                <a:sym typeface="Roboto"/>
              </a:rPr>
              <a:t>How You Can Help Your Child at Home</a:t>
            </a:r>
            <a:endParaRPr sz="3000" b="1" dirty="0"/>
          </a:p>
        </p:txBody>
      </p:sp>
      <p:sp>
        <p:nvSpPr>
          <p:cNvPr id="4" name="Rounded Rectangle 3">
            <a:extLst>
              <a:ext uri="{FF2B5EF4-FFF2-40B4-BE49-F238E27FC236}">
                <a16:creationId xmlns:a16="http://schemas.microsoft.com/office/drawing/2014/main" id="{69381000-3B1E-064D-849C-E15F77F3717B}"/>
              </a:ext>
            </a:extLst>
          </p:cNvPr>
          <p:cNvSpPr/>
          <p:nvPr/>
        </p:nvSpPr>
        <p:spPr>
          <a:xfrm>
            <a:off x="648464" y="1560351"/>
            <a:ext cx="3515963" cy="853772"/>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dirty="0">
                <a:solidFill>
                  <a:schemeClr val="bg2"/>
                </a:solidFill>
                <a:latin typeface="Roboto" panose="02000000000000000000" pitchFamily="2" charset="0"/>
                <a:ea typeface="Roboto" panose="02000000000000000000" pitchFamily="2" charset="0"/>
              </a:rPr>
              <a:t>Work on listening skills, taking turns and encouraging your child to look at you when you are speaking. </a:t>
            </a:r>
          </a:p>
        </p:txBody>
      </p:sp>
      <p:sp>
        <p:nvSpPr>
          <p:cNvPr id="5" name="Rounded Rectangle 4">
            <a:extLst>
              <a:ext uri="{FF2B5EF4-FFF2-40B4-BE49-F238E27FC236}">
                <a16:creationId xmlns:a16="http://schemas.microsoft.com/office/drawing/2014/main" id="{0525C100-BF15-8F4D-90E1-D02F558181E7}"/>
              </a:ext>
            </a:extLst>
          </p:cNvPr>
          <p:cNvSpPr/>
          <p:nvPr/>
        </p:nvSpPr>
        <p:spPr>
          <a:xfrm>
            <a:off x="663626" y="2564773"/>
            <a:ext cx="3515964" cy="426868"/>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dirty="0">
                <a:solidFill>
                  <a:schemeClr val="bg2"/>
                </a:solidFill>
                <a:latin typeface="Roboto" panose="02000000000000000000" pitchFamily="2" charset="0"/>
                <a:ea typeface="Roboto" panose="02000000000000000000" pitchFamily="2" charset="0"/>
              </a:rPr>
              <a:t>Practise segmenting and blending words. </a:t>
            </a:r>
          </a:p>
        </p:txBody>
      </p:sp>
      <p:sp>
        <p:nvSpPr>
          <p:cNvPr id="6" name="Rounded Rectangle 5">
            <a:extLst>
              <a:ext uri="{FF2B5EF4-FFF2-40B4-BE49-F238E27FC236}">
                <a16:creationId xmlns:a16="http://schemas.microsoft.com/office/drawing/2014/main" id="{C5CAA970-B9DD-1B47-8A4F-B1413D3F82EE}"/>
              </a:ext>
            </a:extLst>
          </p:cNvPr>
          <p:cNvSpPr/>
          <p:nvPr/>
        </p:nvSpPr>
        <p:spPr>
          <a:xfrm>
            <a:off x="627540" y="3126903"/>
            <a:ext cx="3588137" cy="3309119"/>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dirty="0">
                <a:solidFill>
                  <a:schemeClr val="bg2"/>
                </a:solidFill>
                <a:latin typeface="Roboto" panose="02000000000000000000" pitchFamily="2" charset="0"/>
                <a:ea typeface="Roboto" panose="02000000000000000000" pitchFamily="2" charset="0"/>
              </a:rPr>
              <a:t>Look for familiar sounds and words in the world around you. Such as, when in the supermarket, can your child find words on your shopping list or recognise letters on food packaging?</a:t>
            </a:r>
          </a:p>
          <a:p>
            <a:pPr lvl="0"/>
            <a:endParaRPr lang="en-GB" dirty="0">
              <a:solidFill>
                <a:schemeClr val="bg2"/>
              </a:solidFill>
              <a:latin typeface="Roboto" panose="02000000000000000000" pitchFamily="2" charset="0"/>
              <a:ea typeface="Roboto" panose="02000000000000000000" pitchFamily="2" charset="0"/>
            </a:endParaRPr>
          </a:p>
          <a:p>
            <a:pPr lvl="0"/>
            <a:r>
              <a:rPr lang="en-GB" dirty="0">
                <a:solidFill>
                  <a:schemeClr val="bg2"/>
                </a:solidFill>
                <a:latin typeface="Roboto" panose="02000000000000000000" pitchFamily="2" charset="0"/>
                <a:ea typeface="Roboto" panose="02000000000000000000" pitchFamily="2" charset="0"/>
              </a:rPr>
              <a:t>When outside, can they recognise letters on street names or on car number plates? </a:t>
            </a:r>
          </a:p>
          <a:p>
            <a:pPr lvl="0"/>
            <a:endParaRPr lang="en-GB" dirty="0">
              <a:solidFill>
                <a:schemeClr val="bg2"/>
              </a:solidFill>
              <a:latin typeface="Roboto" panose="02000000000000000000" pitchFamily="2" charset="0"/>
              <a:ea typeface="Roboto" panose="02000000000000000000" pitchFamily="2" charset="0"/>
            </a:endParaRPr>
          </a:p>
          <a:p>
            <a:pPr lvl="0"/>
            <a:r>
              <a:rPr lang="en-GB" dirty="0">
                <a:solidFill>
                  <a:schemeClr val="bg2"/>
                </a:solidFill>
                <a:latin typeface="Roboto" panose="02000000000000000000" pitchFamily="2" charset="0"/>
                <a:ea typeface="Roboto" panose="02000000000000000000" pitchFamily="2" charset="0"/>
              </a:rPr>
              <a:t>When in the house, can they recognise letters or words in magazines or letters you receive?</a:t>
            </a:r>
          </a:p>
        </p:txBody>
      </p:sp>
      <p:pic>
        <p:nvPicPr>
          <p:cNvPr id="10" name="Picture 9">
            <a:extLst>
              <a:ext uri="{FF2B5EF4-FFF2-40B4-BE49-F238E27FC236}">
                <a16:creationId xmlns:a16="http://schemas.microsoft.com/office/drawing/2014/main" id="{6A433F88-6565-AF46-88E4-6B230D21DA40}"/>
              </a:ext>
            </a:extLst>
          </p:cNvPr>
          <p:cNvPicPr>
            <a:picLocks noChangeAspect="1"/>
          </p:cNvPicPr>
          <p:nvPr/>
        </p:nvPicPr>
        <p:blipFill>
          <a:blip r:embed="rId5"/>
          <a:stretch>
            <a:fillRect/>
          </a:stretch>
        </p:blipFill>
        <p:spPr>
          <a:xfrm>
            <a:off x="4944522" y="2834803"/>
            <a:ext cx="3697330" cy="2511736"/>
          </a:xfrm>
          <a:prstGeom prst="rect">
            <a:avLst/>
          </a:prstGeom>
        </p:spPr>
      </p:pic>
    </p:spTree>
    <p:extLst>
      <p:ext uri="{BB962C8B-B14F-4D97-AF65-F5344CB8AC3E}">
        <p14:creationId xmlns:p14="http://schemas.microsoft.com/office/powerpoint/2010/main" val="369498559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0079C1"/>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3000" b="1" dirty="0">
                <a:solidFill>
                  <a:schemeClr val="lt1"/>
                </a:solidFill>
                <a:latin typeface="Roboto"/>
                <a:ea typeface="Roboto"/>
                <a:cs typeface="Roboto"/>
                <a:sym typeface="Roboto"/>
              </a:rPr>
              <a:t>How You Can Help Your Child at Home</a:t>
            </a:r>
            <a:endParaRPr sz="3000" b="1" dirty="0"/>
          </a:p>
        </p:txBody>
      </p:sp>
      <p:sp>
        <p:nvSpPr>
          <p:cNvPr id="7" name="Rounded Rectangle 6">
            <a:extLst>
              <a:ext uri="{FF2B5EF4-FFF2-40B4-BE49-F238E27FC236}">
                <a16:creationId xmlns:a16="http://schemas.microsoft.com/office/drawing/2014/main" id="{6B0CE513-8C19-8C47-B015-FB2B7CAEA9EA}"/>
              </a:ext>
            </a:extLst>
          </p:cNvPr>
          <p:cNvSpPr/>
          <p:nvPr/>
        </p:nvSpPr>
        <p:spPr>
          <a:xfrm>
            <a:off x="565828" y="5020325"/>
            <a:ext cx="3496270" cy="1395149"/>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dirty="0">
                <a:solidFill>
                  <a:schemeClr val="bg2"/>
                </a:solidFill>
                <a:latin typeface="Roboto" panose="02000000000000000000" pitchFamily="2" charset="0"/>
                <a:ea typeface="Roboto" panose="02000000000000000000" pitchFamily="2" charset="0"/>
              </a:rPr>
              <a:t>Finally, remember to ask your child’s class teacher if you are unsure about any aspect of your child’s phonics learning. A consistent approach is important. </a:t>
            </a:r>
          </a:p>
        </p:txBody>
      </p:sp>
      <p:sp>
        <p:nvSpPr>
          <p:cNvPr id="18" name="Rounded Rectangle 17">
            <a:extLst>
              <a:ext uri="{FF2B5EF4-FFF2-40B4-BE49-F238E27FC236}">
                <a16:creationId xmlns:a16="http://schemas.microsoft.com/office/drawing/2014/main" id="{0231655B-042D-B14A-B7D6-AC4AA6F20E27}"/>
              </a:ext>
            </a:extLst>
          </p:cNvPr>
          <p:cNvSpPr/>
          <p:nvPr/>
        </p:nvSpPr>
        <p:spPr>
          <a:xfrm>
            <a:off x="546133" y="3527538"/>
            <a:ext cx="3515964" cy="581516"/>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dirty="0">
                <a:solidFill>
                  <a:schemeClr val="bg2"/>
                </a:solidFill>
                <a:latin typeface="Roboto" panose="02000000000000000000" pitchFamily="2" charset="0"/>
                <a:ea typeface="Roboto" panose="02000000000000000000" pitchFamily="2" charset="0"/>
              </a:rPr>
              <a:t>Support your child to complete any homework they bring home. </a:t>
            </a:r>
          </a:p>
        </p:txBody>
      </p:sp>
      <p:sp>
        <p:nvSpPr>
          <p:cNvPr id="19" name="Rounded Rectangle 18">
            <a:extLst>
              <a:ext uri="{FF2B5EF4-FFF2-40B4-BE49-F238E27FC236}">
                <a16:creationId xmlns:a16="http://schemas.microsoft.com/office/drawing/2014/main" id="{A9C122A0-57A6-2941-9155-2797C4FD59E9}"/>
              </a:ext>
            </a:extLst>
          </p:cNvPr>
          <p:cNvSpPr/>
          <p:nvPr/>
        </p:nvSpPr>
        <p:spPr>
          <a:xfrm>
            <a:off x="565827" y="4240236"/>
            <a:ext cx="3515964" cy="581516"/>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dirty="0">
                <a:solidFill>
                  <a:schemeClr val="bg2"/>
                </a:solidFill>
                <a:latin typeface="Roboto" panose="02000000000000000000" pitchFamily="2" charset="0"/>
                <a:ea typeface="Roboto" panose="02000000000000000000" pitchFamily="2" charset="0"/>
              </a:rPr>
              <a:t>Read to and with your child </a:t>
            </a:r>
            <a:r>
              <a:rPr lang="en-GB" b="1" dirty="0">
                <a:solidFill>
                  <a:schemeClr val="bg2"/>
                </a:solidFill>
                <a:latin typeface="Roboto" panose="02000000000000000000" pitchFamily="2" charset="0"/>
                <a:ea typeface="Roboto" panose="02000000000000000000" pitchFamily="2" charset="0"/>
              </a:rPr>
              <a:t>every day.</a:t>
            </a:r>
            <a:endParaRPr lang="en-GB" b="1" dirty="0">
              <a:latin typeface="Roboto" panose="02000000000000000000" pitchFamily="2" charset="0"/>
              <a:ea typeface="Roboto" panose="02000000000000000000" pitchFamily="2" charset="0"/>
            </a:endParaRPr>
          </a:p>
        </p:txBody>
      </p:sp>
      <p:sp>
        <p:nvSpPr>
          <p:cNvPr id="21" name="Rounded Rectangle 20">
            <a:extLst>
              <a:ext uri="{FF2B5EF4-FFF2-40B4-BE49-F238E27FC236}">
                <a16:creationId xmlns:a16="http://schemas.microsoft.com/office/drawing/2014/main" id="{CA03213B-DE56-CA43-B54D-358F79A5B11E}"/>
              </a:ext>
            </a:extLst>
          </p:cNvPr>
          <p:cNvSpPr/>
          <p:nvPr/>
        </p:nvSpPr>
        <p:spPr>
          <a:xfrm>
            <a:off x="546142" y="1628835"/>
            <a:ext cx="3515955" cy="1700130"/>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dirty="0">
                <a:solidFill>
                  <a:schemeClr val="bg2"/>
                </a:solidFill>
                <a:latin typeface="Roboto" panose="02000000000000000000" pitchFamily="2" charset="0"/>
                <a:ea typeface="Roboto" panose="02000000000000000000" pitchFamily="2" charset="0"/>
              </a:rPr>
              <a:t>Practise the new sounds and graphemes your child brings home using the Parent Information Sheets. Remember to use ‘pure’ sounds when pronouncing the sounds and model the correct letter formation as is taught in school. </a:t>
            </a:r>
          </a:p>
        </p:txBody>
      </p:sp>
      <p:sp>
        <p:nvSpPr>
          <p:cNvPr id="5" name="Rectangle 4">
            <a:extLst>
              <a:ext uri="{FF2B5EF4-FFF2-40B4-BE49-F238E27FC236}">
                <a16:creationId xmlns:a16="http://schemas.microsoft.com/office/drawing/2014/main" id="{00B334F6-AC70-8C52-9A80-E1F6C7C154F5}"/>
              </a:ext>
            </a:extLst>
          </p:cNvPr>
          <p:cNvSpPr/>
          <p:nvPr/>
        </p:nvSpPr>
        <p:spPr>
          <a:xfrm>
            <a:off x="4716527" y="1635286"/>
            <a:ext cx="3351397" cy="4742660"/>
          </a:xfrm>
          <a:prstGeom prst="rect">
            <a:avLst/>
          </a:prstGeom>
          <a:solidFill>
            <a:schemeClr val="bg1"/>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CDE9700-382B-2D0F-F6AD-C5DBB41EB762}"/>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4727285" y="1641535"/>
            <a:ext cx="3329873" cy="4742660"/>
          </a:xfrm>
          <a:prstGeom prst="rect">
            <a:avLst/>
          </a:prstGeom>
          <a:ln>
            <a:solidFill>
              <a:srgbClr val="CB4592"/>
            </a:solidFill>
          </a:ln>
        </p:spPr>
      </p:pic>
      <p:cxnSp>
        <p:nvCxnSpPr>
          <p:cNvPr id="10" name="Straight Connector 9">
            <a:extLst>
              <a:ext uri="{FF2B5EF4-FFF2-40B4-BE49-F238E27FC236}">
                <a16:creationId xmlns:a16="http://schemas.microsoft.com/office/drawing/2014/main" id="{BEE8C096-46EF-0669-EA70-D43EFD35CA7C}"/>
              </a:ext>
            </a:extLst>
          </p:cNvPr>
          <p:cNvCxnSpPr>
            <a:cxnSpLocks/>
          </p:cNvCxnSpPr>
          <p:nvPr/>
        </p:nvCxnSpPr>
        <p:spPr>
          <a:xfrm>
            <a:off x="4427474" y="1540934"/>
            <a:ext cx="0" cy="4868092"/>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223314592"/>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4E5D34-F8CC-1B70-2497-77FE1D0271A8}"/>
              </a:ext>
            </a:extLst>
          </p:cNvPr>
          <p:cNvPicPr>
            <a:picLocks noChangeAspect="1"/>
          </p:cNvPicPr>
          <p:nvPr/>
        </p:nvPicPr>
        <p:blipFill>
          <a:blip r:embed="rId3"/>
          <a:srcRect/>
          <a:stretch/>
        </p:blipFill>
        <p:spPr>
          <a:xfrm>
            <a:off x="0" y="0"/>
            <a:ext cx="9144000" cy="6858000"/>
          </a:xfrm>
          <a:prstGeom prst="rect">
            <a:avLst/>
          </a:prstGeom>
        </p:spPr>
      </p:pic>
    </p:spTree>
    <p:extLst>
      <p:ext uri="{BB962C8B-B14F-4D97-AF65-F5344CB8AC3E}">
        <p14:creationId xmlns:p14="http://schemas.microsoft.com/office/powerpoint/2010/main" val="3085430870"/>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9" name="Google Shape;79;p3"/>
          <p:cNvSpPr/>
          <p:nvPr/>
        </p:nvSpPr>
        <p:spPr>
          <a:xfrm>
            <a:off x="355600" y="263829"/>
            <a:ext cx="8432800" cy="853772"/>
          </a:xfrm>
          <a:prstGeom prst="roundRect">
            <a:avLst>
              <a:gd name="adj" fmla="val 50000"/>
            </a:avLst>
          </a:prstGeom>
          <a:solidFill>
            <a:srgbClr val="0079C1"/>
          </a:solidFill>
          <a:ln w="22225">
            <a:solidFill>
              <a:schemeClr val="bg1"/>
            </a:solidFill>
          </a:ln>
        </p:spPr>
        <p:txBody>
          <a:bodyPr spcFirstLastPara="1" wrap="square" lIns="91425" tIns="45700" rIns="91425" bIns="45700" anchor="ctr" anchorCtr="0">
            <a:noAutofit/>
          </a:bodyPr>
          <a:lstStyle/>
          <a:p>
            <a:pPr marL="179388" lvl="3">
              <a:buClr>
                <a:schemeClr val="lt1"/>
              </a:buClr>
              <a:buSzPts val="1800"/>
            </a:pPr>
            <a:r>
              <a:rPr lang="en-GB" sz="4000" b="1" dirty="0">
                <a:solidFill>
                  <a:schemeClr val="lt1"/>
                </a:solidFill>
                <a:latin typeface="Roboto"/>
                <a:ea typeface="Roboto"/>
                <a:cs typeface="Roboto"/>
                <a:sym typeface="Roboto"/>
              </a:rPr>
              <a:t>Did You Know…?</a:t>
            </a:r>
            <a:endParaRPr sz="4000" b="1" dirty="0"/>
          </a:p>
        </p:txBody>
      </p:sp>
      <p:pic>
        <p:nvPicPr>
          <p:cNvPr id="5" name="Picture 4">
            <a:extLst>
              <a:ext uri="{FF2B5EF4-FFF2-40B4-BE49-F238E27FC236}">
                <a16:creationId xmlns:a16="http://schemas.microsoft.com/office/drawing/2014/main" id="{E98BD481-A17E-CE40-8E7D-3E752FFA30F3}"/>
              </a:ext>
            </a:extLst>
          </p:cNvPr>
          <p:cNvPicPr>
            <a:picLocks noChangeAspect="1"/>
          </p:cNvPicPr>
          <p:nvPr/>
        </p:nvPicPr>
        <p:blipFill>
          <a:blip r:embed="rId3"/>
          <a:stretch>
            <a:fillRect/>
          </a:stretch>
        </p:blipFill>
        <p:spPr>
          <a:xfrm>
            <a:off x="173384" y="2885386"/>
            <a:ext cx="5323413" cy="3761794"/>
          </a:xfrm>
          <a:prstGeom prst="rect">
            <a:avLst/>
          </a:prstGeom>
          <a:ln w="22225">
            <a:solidFill>
              <a:srgbClr val="E4007D"/>
            </a:solidFill>
          </a:ln>
        </p:spPr>
      </p:pic>
      <p:pic>
        <p:nvPicPr>
          <p:cNvPr id="8" name="Picture 7">
            <a:extLst>
              <a:ext uri="{FF2B5EF4-FFF2-40B4-BE49-F238E27FC236}">
                <a16:creationId xmlns:a16="http://schemas.microsoft.com/office/drawing/2014/main" id="{A660FE2F-7F90-F545-AB3F-B15EE765A9D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293597" y="2671917"/>
            <a:ext cx="3104071" cy="4532345"/>
          </a:xfrm>
          <a:prstGeom prst="rect">
            <a:avLst/>
          </a:prstGeom>
        </p:spPr>
      </p:pic>
      <p:sp>
        <p:nvSpPr>
          <p:cNvPr id="2" name="Rounded Rectangular Callout 1">
            <a:extLst>
              <a:ext uri="{FF2B5EF4-FFF2-40B4-BE49-F238E27FC236}">
                <a16:creationId xmlns:a16="http://schemas.microsoft.com/office/drawing/2014/main" id="{56AD17B6-D8E4-E17D-273C-C4D79C5CC402}"/>
              </a:ext>
            </a:extLst>
          </p:cNvPr>
          <p:cNvSpPr/>
          <p:nvPr/>
        </p:nvSpPr>
        <p:spPr>
          <a:xfrm>
            <a:off x="4889500" y="825501"/>
            <a:ext cx="3898900" cy="1727532"/>
          </a:xfrm>
          <a:prstGeom prst="wedgeRoundRectCallout">
            <a:avLst>
              <a:gd name="adj1" fmla="val 7181"/>
              <a:gd name="adj2" fmla="val 70069"/>
              <a:gd name="adj3" fmla="val 16667"/>
            </a:avLst>
          </a:prstGeom>
          <a:solidFill>
            <a:schemeClr val="bg1"/>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DB464A1-2850-7442-941A-6DB8D8557856}"/>
              </a:ext>
            </a:extLst>
          </p:cNvPr>
          <p:cNvSpPr/>
          <p:nvPr/>
        </p:nvSpPr>
        <p:spPr>
          <a:xfrm>
            <a:off x="4981368" y="932017"/>
            <a:ext cx="3708400" cy="1569660"/>
          </a:xfrm>
          <a:prstGeom prst="rect">
            <a:avLst/>
          </a:prstGeom>
        </p:spPr>
        <p:txBody>
          <a:bodyPr wrap="square">
            <a:spAutoFit/>
          </a:bodyPr>
          <a:lstStyle/>
          <a:p>
            <a:pPr lvl="0" algn="ctr"/>
            <a:r>
              <a:rPr lang="en-GB" sz="1600" dirty="0">
                <a:latin typeface="Roboto" panose="02000000000000000000" pitchFamily="2" charset="0"/>
                <a:ea typeface="Roboto" panose="02000000000000000000" pitchFamily="2" charset="0"/>
              </a:rPr>
              <a:t>There are </a:t>
            </a:r>
            <a:r>
              <a:rPr lang="en-GB" sz="1600" b="1" dirty="0">
                <a:latin typeface="Roboto" panose="02000000000000000000" pitchFamily="2" charset="0"/>
                <a:ea typeface="Roboto" panose="02000000000000000000" pitchFamily="2" charset="0"/>
              </a:rPr>
              <a:t>26 letters </a:t>
            </a:r>
            <a:r>
              <a:rPr lang="en-GB" sz="1600" dirty="0">
                <a:latin typeface="Roboto" panose="02000000000000000000" pitchFamily="2" charset="0"/>
                <a:ea typeface="Roboto" panose="02000000000000000000" pitchFamily="2" charset="0"/>
              </a:rPr>
              <a:t>in the alphabet but there are </a:t>
            </a:r>
            <a:r>
              <a:rPr lang="en-GB" sz="1600" b="1" dirty="0">
                <a:latin typeface="Roboto" panose="02000000000000000000" pitchFamily="2" charset="0"/>
                <a:ea typeface="Roboto" panose="02000000000000000000" pitchFamily="2" charset="0"/>
              </a:rPr>
              <a:t>44 sounds</a:t>
            </a:r>
            <a:r>
              <a:rPr lang="en-GB" sz="1600" dirty="0">
                <a:latin typeface="Roboto" panose="02000000000000000000" pitchFamily="2" charset="0"/>
                <a:ea typeface="Roboto" panose="02000000000000000000" pitchFamily="2" charset="0"/>
              </a:rPr>
              <a:t> and over </a:t>
            </a:r>
            <a:r>
              <a:rPr lang="en-GB" sz="1600" b="1" dirty="0">
                <a:latin typeface="Roboto" panose="02000000000000000000" pitchFamily="2" charset="0"/>
                <a:ea typeface="Roboto" panose="02000000000000000000" pitchFamily="2" charset="0"/>
              </a:rPr>
              <a:t>100 different ways of spelling them. </a:t>
            </a:r>
          </a:p>
          <a:p>
            <a:pPr lvl="0" algn="ctr"/>
            <a:endParaRPr lang="en-GB" sz="1600" b="1" dirty="0">
              <a:latin typeface="Roboto" panose="02000000000000000000" pitchFamily="2" charset="0"/>
              <a:ea typeface="Roboto" panose="02000000000000000000" pitchFamily="2" charset="0"/>
            </a:endParaRPr>
          </a:p>
          <a:p>
            <a:pPr lvl="0" algn="ctr"/>
            <a:r>
              <a:rPr lang="en-GB" sz="1600" dirty="0">
                <a:latin typeface="Roboto" panose="02000000000000000000" pitchFamily="2" charset="0"/>
                <a:ea typeface="Roboto" panose="02000000000000000000" pitchFamily="2" charset="0"/>
              </a:rPr>
              <a:t>This is why English is one of the most complex languages to learn!</a:t>
            </a:r>
          </a:p>
        </p:txBody>
      </p:sp>
    </p:spTree>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79;p3">
            <a:extLst>
              <a:ext uri="{FF2B5EF4-FFF2-40B4-BE49-F238E27FC236}">
                <a16:creationId xmlns:a16="http://schemas.microsoft.com/office/drawing/2014/main" id="{DF3850C9-4D4D-5C49-AB5F-82D0EBD19D6B}"/>
              </a:ext>
            </a:extLst>
          </p:cNvPr>
          <p:cNvSpPr/>
          <p:nvPr/>
        </p:nvSpPr>
        <p:spPr>
          <a:xfrm>
            <a:off x="355600" y="263828"/>
            <a:ext cx="8432800" cy="914731"/>
          </a:xfrm>
          <a:prstGeom prst="roundRect">
            <a:avLst>
              <a:gd name="adj" fmla="val 50000"/>
            </a:avLst>
          </a:prstGeom>
          <a:solidFill>
            <a:srgbClr val="0079C1"/>
          </a:solidFill>
          <a:ln w="22225">
            <a:solidFill>
              <a:schemeClr val="bg1"/>
            </a:solidFill>
          </a:ln>
        </p:spPr>
        <p:txBody>
          <a:bodyPr spcFirstLastPara="1" wrap="square" lIns="91425" tIns="45700" rIns="91425" bIns="45700" anchor="ctr" anchorCtr="0">
            <a:noAutofit/>
          </a:bodyPr>
          <a:lstStyle/>
          <a:p>
            <a:pPr marL="179388" lvl="3">
              <a:buClr>
                <a:schemeClr val="lt1"/>
              </a:buClr>
              <a:buSzPts val="1800"/>
            </a:pPr>
            <a:endParaRPr sz="4000" b="1" dirty="0"/>
          </a:p>
        </p:txBody>
      </p:sp>
      <p:sp>
        <p:nvSpPr>
          <p:cNvPr id="2" name="Title 1">
            <a:extLst>
              <a:ext uri="{FF2B5EF4-FFF2-40B4-BE49-F238E27FC236}">
                <a16:creationId xmlns:a16="http://schemas.microsoft.com/office/drawing/2014/main" id="{1DBB0CFE-40E2-7F47-A13C-C90AA2B62F61}"/>
              </a:ext>
            </a:extLst>
          </p:cNvPr>
          <p:cNvSpPr>
            <a:spLocks noGrp="1"/>
          </p:cNvSpPr>
          <p:nvPr>
            <p:ph type="title" idx="4294967295"/>
          </p:nvPr>
        </p:nvSpPr>
        <p:spPr>
          <a:xfrm>
            <a:off x="426720" y="512763"/>
            <a:ext cx="8260080" cy="994306"/>
          </a:xfrm>
        </p:spPr>
        <p:txBody>
          <a:bodyPr>
            <a:normAutofit fontScale="90000"/>
          </a:bodyPr>
          <a:lstStyle/>
          <a:p>
            <a:pPr lvl="0" algn="ctr"/>
            <a:r>
              <a:rPr lang="en-GB" dirty="0">
                <a:solidFill>
                  <a:schemeClr val="bg1"/>
                </a:solidFill>
                <a:latin typeface="Roboto" panose="02000000000000000000" pitchFamily="2" charset="0"/>
                <a:ea typeface="Roboto" panose="02000000000000000000" pitchFamily="2" charset="0"/>
              </a:rPr>
              <a:t>Phonics Terminology</a:t>
            </a:r>
            <a:br>
              <a:rPr lang="en-GB" sz="5400" dirty="0">
                <a:solidFill>
                  <a:schemeClr val="bg1"/>
                </a:solidFill>
                <a:latin typeface="Roboto" panose="02000000000000000000" pitchFamily="2" charset="0"/>
                <a:ea typeface="Roboto" panose="02000000000000000000" pitchFamily="2" charset="0"/>
              </a:rPr>
            </a:br>
            <a:r>
              <a:rPr lang="en-GB" sz="1400" b="0" dirty="0">
                <a:solidFill>
                  <a:schemeClr val="bg1"/>
                </a:solidFill>
                <a:latin typeface="Roboto" panose="02000000000000000000" pitchFamily="2" charset="0"/>
                <a:ea typeface="Roboto" panose="02000000000000000000" pitchFamily="2" charset="0"/>
              </a:rPr>
              <a:t>Here is some of the terminology you might hear as your children begin to learn phonics. </a:t>
            </a:r>
            <a:br>
              <a:rPr lang="en-GB" dirty="0"/>
            </a:br>
            <a:endParaRPr lang="en-US" dirty="0"/>
          </a:p>
        </p:txBody>
      </p:sp>
      <p:graphicFrame>
        <p:nvGraphicFramePr>
          <p:cNvPr id="5" name="Table 5">
            <a:extLst>
              <a:ext uri="{FF2B5EF4-FFF2-40B4-BE49-F238E27FC236}">
                <a16:creationId xmlns:a16="http://schemas.microsoft.com/office/drawing/2014/main" id="{69D92049-3292-E742-A8F6-21E1792CA900}"/>
              </a:ext>
            </a:extLst>
          </p:cNvPr>
          <p:cNvGraphicFramePr>
            <a:graphicFrameLocks noGrp="1"/>
          </p:cNvGraphicFramePr>
          <p:nvPr>
            <p:extLst>
              <p:ext uri="{D42A27DB-BD31-4B8C-83A1-F6EECF244321}">
                <p14:modId xmlns:p14="http://schemas.microsoft.com/office/powerpoint/2010/main" val="2616745721"/>
              </p:ext>
            </p:extLst>
          </p:nvPr>
        </p:nvGraphicFramePr>
        <p:xfrm>
          <a:off x="773907" y="1427494"/>
          <a:ext cx="7005475" cy="5256773"/>
        </p:xfrm>
        <a:graphic>
          <a:graphicData uri="http://schemas.openxmlformats.org/drawingml/2006/table">
            <a:tbl>
              <a:tblPr firstRow="1" bandRow="1">
                <a:tableStyleId>{69CF1AB2-1976-4502-BF36-3FF5EA218861}</a:tableStyleId>
              </a:tblPr>
              <a:tblGrid>
                <a:gridCol w="2006262">
                  <a:extLst>
                    <a:ext uri="{9D8B030D-6E8A-4147-A177-3AD203B41FA5}">
                      <a16:colId xmlns:a16="http://schemas.microsoft.com/office/drawing/2014/main" val="2047066687"/>
                    </a:ext>
                  </a:extLst>
                </a:gridCol>
                <a:gridCol w="4999213">
                  <a:extLst>
                    <a:ext uri="{9D8B030D-6E8A-4147-A177-3AD203B41FA5}">
                      <a16:colId xmlns:a16="http://schemas.microsoft.com/office/drawing/2014/main" val="3944429541"/>
                    </a:ext>
                  </a:extLst>
                </a:gridCol>
              </a:tblGrid>
              <a:tr h="322303">
                <a:tc>
                  <a:txBody>
                    <a:bodyPr/>
                    <a:lstStyle/>
                    <a:p>
                      <a:r>
                        <a:rPr lang="en-US" sz="1200" b="1" dirty="0">
                          <a:latin typeface="Roboto" panose="02000000000000000000" pitchFamily="2" charset="0"/>
                          <a:ea typeface="Roboto" panose="02000000000000000000" pitchFamily="2" charset="0"/>
                        </a:rPr>
                        <a:t>Phoneme</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b="0" dirty="0">
                          <a:latin typeface="Roboto" panose="02000000000000000000" pitchFamily="2" charset="0"/>
                          <a:ea typeface="Roboto" panose="02000000000000000000" pitchFamily="2" charset="0"/>
                        </a:rPr>
                        <a:t>the smallest unit of sound in words</a:t>
                      </a:r>
                    </a:p>
                  </a:txBody>
                  <a:tcPr/>
                </a:tc>
                <a:extLst>
                  <a:ext uri="{0D108BD9-81ED-4DB2-BD59-A6C34878D82A}">
                    <a16:rowId xmlns:a16="http://schemas.microsoft.com/office/drawing/2014/main" val="1465656752"/>
                  </a:ext>
                </a:extLst>
              </a:tr>
              <a:tr h="340191">
                <a:tc>
                  <a:txBody>
                    <a:bodyPr/>
                    <a:lstStyle/>
                    <a:p>
                      <a:r>
                        <a:rPr lang="en-US" sz="1200" b="1" dirty="0">
                          <a:latin typeface="Roboto" panose="02000000000000000000" pitchFamily="2" charset="0"/>
                          <a:ea typeface="Roboto" panose="02000000000000000000" pitchFamily="2" charset="0"/>
                        </a:rPr>
                        <a:t>Grapheme</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latin typeface="Roboto" panose="02000000000000000000" pitchFamily="2" charset="0"/>
                          <a:ea typeface="Roboto" panose="02000000000000000000" pitchFamily="2" charset="0"/>
                        </a:rPr>
                        <a:t>the written representation of a sound</a:t>
                      </a:r>
                    </a:p>
                  </a:txBody>
                  <a:tcPr/>
                </a:tc>
                <a:extLst>
                  <a:ext uri="{0D108BD9-81ED-4DB2-BD59-A6C34878D82A}">
                    <a16:rowId xmlns:a16="http://schemas.microsoft.com/office/drawing/2014/main" val="3987091523"/>
                  </a:ext>
                </a:extLst>
              </a:tr>
              <a:tr h="660628">
                <a:tc>
                  <a:txBody>
                    <a:bodyPr/>
                    <a:lstStyle/>
                    <a:p>
                      <a:r>
                        <a:rPr lang="en-US" sz="1200" b="1" dirty="0">
                          <a:latin typeface="Roboto" panose="02000000000000000000" pitchFamily="2" charset="0"/>
                          <a:ea typeface="Roboto" panose="02000000000000000000" pitchFamily="2" charset="0"/>
                        </a:rPr>
                        <a:t>GPC </a:t>
                      </a:r>
                      <a:r>
                        <a:rPr lang="en-US" sz="1200" b="0" dirty="0">
                          <a:latin typeface="Roboto" panose="02000000000000000000" pitchFamily="2" charset="0"/>
                          <a:ea typeface="Roboto" panose="02000000000000000000" pitchFamily="2" charset="0"/>
                        </a:rPr>
                        <a:t>(Grapheme-Phoneme Correspondence)</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latin typeface="Roboto" panose="02000000000000000000" pitchFamily="2" charset="0"/>
                          <a:ea typeface="Roboto" panose="02000000000000000000" pitchFamily="2" charset="0"/>
                        </a:rPr>
                        <a:t>being able to match a phoneme with the correct grapheme and vice versa</a:t>
                      </a:r>
                    </a:p>
                    <a:p>
                      <a:endParaRPr lang="en-US" sz="1200" b="1" dirty="0">
                        <a:latin typeface="Roboto" panose="02000000000000000000" pitchFamily="2" charset="0"/>
                        <a:ea typeface="Roboto" panose="02000000000000000000" pitchFamily="2" charset="0"/>
                      </a:endParaRPr>
                    </a:p>
                  </a:txBody>
                  <a:tcPr/>
                </a:tc>
                <a:extLst>
                  <a:ext uri="{0D108BD9-81ED-4DB2-BD59-A6C34878D82A}">
                    <a16:rowId xmlns:a16="http://schemas.microsoft.com/office/drawing/2014/main" val="3479725979"/>
                  </a:ext>
                </a:extLst>
              </a:tr>
              <a:tr h="382298">
                <a:tc>
                  <a:txBody>
                    <a:bodyPr/>
                    <a:lstStyle/>
                    <a:p>
                      <a:r>
                        <a:rPr lang="en-US" sz="1200" b="1" dirty="0">
                          <a:latin typeface="Roboto" panose="02000000000000000000" pitchFamily="2" charset="0"/>
                          <a:ea typeface="Roboto" panose="02000000000000000000" pitchFamily="2" charset="0"/>
                        </a:rPr>
                        <a:t>Blending</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latin typeface="Roboto" panose="02000000000000000000" pitchFamily="2" charset="0"/>
                          <a:ea typeface="Roboto" panose="02000000000000000000" pitchFamily="2" charset="0"/>
                        </a:rPr>
                        <a:t>joining individual speech sounds together to read a word</a:t>
                      </a:r>
                    </a:p>
                  </a:txBody>
                  <a:tcPr/>
                </a:tc>
                <a:extLst>
                  <a:ext uri="{0D108BD9-81ED-4DB2-BD59-A6C34878D82A}">
                    <a16:rowId xmlns:a16="http://schemas.microsoft.com/office/drawing/2014/main" val="778792510"/>
                  </a:ext>
                </a:extLst>
              </a:tr>
              <a:tr h="393617">
                <a:tc>
                  <a:txBody>
                    <a:bodyPr/>
                    <a:lstStyle/>
                    <a:p>
                      <a:r>
                        <a:rPr lang="en-US" sz="1200" b="1" dirty="0">
                          <a:latin typeface="Roboto" panose="02000000000000000000" pitchFamily="2" charset="0"/>
                          <a:ea typeface="Roboto" panose="02000000000000000000" pitchFamily="2" charset="0"/>
                        </a:rPr>
                        <a:t>Segmenting</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solidFill>
                            <a:srgbClr val="3F3F3F"/>
                          </a:solidFill>
                          <a:latin typeface="Roboto" panose="02000000000000000000" pitchFamily="2" charset="0"/>
                          <a:ea typeface="Roboto" panose="02000000000000000000" pitchFamily="2" charset="0"/>
                        </a:rPr>
                        <a:t>breaking down words into individual speech sounds to spell a word</a:t>
                      </a:r>
                    </a:p>
                  </a:txBody>
                  <a:tcPr/>
                </a:tc>
                <a:extLst>
                  <a:ext uri="{0D108BD9-81ED-4DB2-BD59-A6C34878D82A}">
                    <a16:rowId xmlns:a16="http://schemas.microsoft.com/office/drawing/2014/main" val="1178986660"/>
                  </a:ext>
                </a:extLst>
              </a:tr>
              <a:tr h="382298">
                <a:tc>
                  <a:txBody>
                    <a:bodyPr/>
                    <a:lstStyle/>
                    <a:p>
                      <a:r>
                        <a:rPr lang="en-US" sz="1200" b="1" dirty="0">
                          <a:latin typeface="Roboto" panose="02000000000000000000" pitchFamily="2" charset="0"/>
                          <a:ea typeface="Roboto" panose="02000000000000000000" pitchFamily="2" charset="0"/>
                        </a:rPr>
                        <a:t>Digraph</a:t>
                      </a:r>
                    </a:p>
                  </a:txBody>
                  <a:tcPr/>
                </a:tc>
                <a:tc>
                  <a:txBody>
                    <a:bodyPr/>
                    <a:lstStyle/>
                    <a:p>
                      <a:r>
                        <a:rPr lang="en-GB" sz="1200" dirty="0">
                          <a:solidFill>
                            <a:srgbClr val="3F3F3F"/>
                          </a:solidFill>
                          <a:latin typeface="Roboto" panose="02000000000000000000" pitchFamily="2" charset="0"/>
                          <a:ea typeface="Roboto" panose="02000000000000000000" pitchFamily="2" charset="0"/>
                        </a:rPr>
                        <a:t>two letters making one sound e.g. ‘</a:t>
                      </a:r>
                      <a:r>
                        <a:rPr lang="en-GB" sz="1200" dirty="0" err="1">
                          <a:solidFill>
                            <a:srgbClr val="3F3F3F"/>
                          </a:solidFill>
                          <a:latin typeface="Roboto" panose="02000000000000000000" pitchFamily="2" charset="0"/>
                          <a:ea typeface="Roboto" panose="02000000000000000000" pitchFamily="2" charset="0"/>
                        </a:rPr>
                        <a:t>sh</a:t>
                      </a:r>
                      <a:r>
                        <a:rPr lang="en-GB" sz="1200" dirty="0">
                          <a:solidFill>
                            <a:srgbClr val="3F3F3F"/>
                          </a:solidFill>
                          <a:latin typeface="Roboto" panose="02000000000000000000" pitchFamily="2" charset="0"/>
                          <a:ea typeface="Roboto" panose="02000000000000000000" pitchFamily="2" charset="0"/>
                        </a:rPr>
                        <a:t>’ </a:t>
                      </a:r>
                      <a:endParaRPr lang="en-US" sz="1200" b="1" dirty="0">
                        <a:latin typeface="Roboto" panose="02000000000000000000" pitchFamily="2" charset="0"/>
                        <a:ea typeface="Roboto" panose="02000000000000000000" pitchFamily="2" charset="0"/>
                      </a:endParaRPr>
                    </a:p>
                  </a:txBody>
                  <a:tcPr/>
                </a:tc>
                <a:extLst>
                  <a:ext uri="{0D108BD9-81ED-4DB2-BD59-A6C34878D82A}">
                    <a16:rowId xmlns:a16="http://schemas.microsoft.com/office/drawing/2014/main" val="2530490262"/>
                  </a:ext>
                </a:extLst>
              </a:tr>
              <a:tr h="369742">
                <a:tc>
                  <a:txBody>
                    <a:bodyPr/>
                    <a:lstStyle/>
                    <a:p>
                      <a:r>
                        <a:rPr lang="en-US" sz="1200" b="1" dirty="0">
                          <a:latin typeface="Roboto" panose="02000000000000000000" pitchFamily="2" charset="0"/>
                          <a:ea typeface="Roboto" panose="02000000000000000000" pitchFamily="2" charset="0"/>
                        </a:rPr>
                        <a:t>Trigraph</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solidFill>
                            <a:srgbClr val="3F3F3F"/>
                          </a:solidFill>
                          <a:latin typeface="Roboto" panose="02000000000000000000" pitchFamily="2" charset="0"/>
                          <a:ea typeface="Roboto" panose="02000000000000000000" pitchFamily="2" charset="0"/>
                        </a:rPr>
                        <a:t>three letters making one sound e.g. ‘</a:t>
                      </a:r>
                      <a:r>
                        <a:rPr lang="en-GB" sz="1200" dirty="0" err="1">
                          <a:solidFill>
                            <a:srgbClr val="3F3F3F"/>
                          </a:solidFill>
                          <a:latin typeface="Roboto" panose="02000000000000000000" pitchFamily="2" charset="0"/>
                          <a:ea typeface="Roboto" panose="02000000000000000000" pitchFamily="2" charset="0"/>
                        </a:rPr>
                        <a:t>igh</a:t>
                      </a:r>
                      <a:r>
                        <a:rPr lang="en-GB" sz="1200" dirty="0">
                          <a:solidFill>
                            <a:srgbClr val="3F3F3F"/>
                          </a:solidFill>
                          <a:latin typeface="Roboto" panose="02000000000000000000" pitchFamily="2" charset="0"/>
                          <a:ea typeface="Roboto" panose="02000000000000000000" pitchFamily="2" charset="0"/>
                        </a:rPr>
                        <a:t>’ </a:t>
                      </a:r>
                    </a:p>
                  </a:txBody>
                  <a:tcPr/>
                </a:tc>
                <a:extLst>
                  <a:ext uri="{0D108BD9-81ED-4DB2-BD59-A6C34878D82A}">
                    <a16:rowId xmlns:a16="http://schemas.microsoft.com/office/drawing/2014/main" val="2507292201"/>
                  </a:ext>
                </a:extLst>
              </a:tr>
              <a:tr h="537172">
                <a:tc>
                  <a:txBody>
                    <a:bodyPr/>
                    <a:lstStyle/>
                    <a:p>
                      <a:r>
                        <a:rPr lang="en-US" sz="1200" b="1" dirty="0">
                          <a:latin typeface="Roboto" panose="02000000000000000000" pitchFamily="2" charset="0"/>
                          <a:ea typeface="Roboto" panose="02000000000000000000" pitchFamily="2" charset="0"/>
                        </a:rPr>
                        <a:t>Split Digraph</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solidFill>
                            <a:srgbClr val="3F3F3F"/>
                          </a:solidFill>
                          <a:latin typeface="Roboto" panose="02000000000000000000" pitchFamily="2" charset="0"/>
                          <a:ea typeface="Roboto" panose="02000000000000000000" pitchFamily="2" charset="0"/>
                        </a:rPr>
                        <a:t>two letters making one sound which are divided by a consonant e.g. the </a:t>
                      </a:r>
                      <a:r>
                        <a:rPr lang="en-GB" sz="1200" dirty="0" err="1">
                          <a:solidFill>
                            <a:srgbClr val="3F3F3F"/>
                          </a:solidFill>
                          <a:latin typeface="Roboto" panose="02000000000000000000" pitchFamily="2" charset="0"/>
                          <a:ea typeface="Roboto" panose="02000000000000000000" pitchFamily="2" charset="0"/>
                        </a:rPr>
                        <a:t>i_e</a:t>
                      </a:r>
                      <a:r>
                        <a:rPr lang="en-GB" sz="1200" dirty="0">
                          <a:solidFill>
                            <a:srgbClr val="3F3F3F"/>
                          </a:solidFill>
                          <a:latin typeface="Roboto" panose="02000000000000000000" pitchFamily="2" charset="0"/>
                          <a:ea typeface="Roboto" panose="02000000000000000000" pitchFamily="2" charset="0"/>
                        </a:rPr>
                        <a:t> sound in the word ‘side’</a:t>
                      </a:r>
                    </a:p>
                  </a:txBody>
                  <a:tcPr/>
                </a:tc>
                <a:extLst>
                  <a:ext uri="{0D108BD9-81ED-4DB2-BD59-A6C34878D82A}">
                    <a16:rowId xmlns:a16="http://schemas.microsoft.com/office/drawing/2014/main" val="2955139929"/>
                  </a:ext>
                </a:extLst>
              </a:tr>
              <a:tr h="537172">
                <a:tc>
                  <a:txBody>
                    <a:bodyPr/>
                    <a:lstStyle/>
                    <a:p>
                      <a:r>
                        <a:rPr lang="en-US" sz="1200" b="1" dirty="0">
                          <a:latin typeface="Roboto" panose="02000000000000000000" pitchFamily="2" charset="0"/>
                          <a:ea typeface="Roboto" panose="02000000000000000000" pitchFamily="2" charset="0"/>
                        </a:rPr>
                        <a:t>Tricky/Common </a:t>
                      </a:r>
                    </a:p>
                    <a:p>
                      <a:r>
                        <a:rPr lang="en-US" sz="1200" b="1" dirty="0">
                          <a:latin typeface="Roboto" panose="02000000000000000000" pitchFamily="2" charset="0"/>
                          <a:ea typeface="Roboto" panose="02000000000000000000" pitchFamily="2" charset="0"/>
                        </a:rPr>
                        <a:t>Exception Words</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solidFill>
                            <a:srgbClr val="3F3F3F"/>
                          </a:solidFill>
                          <a:latin typeface="Roboto" panose="02000000000000000000" pitchFamily="2" charset="0"/>
                          <a:ea typeface="Roboto" panose="02000000000000000000" pitchFamily="2" charset="0"/>
                        </a:rPr>
                        <a:t>words that are not fully decodable such as ‘the’ and ‘was’</a:t>
                      </a:r>
                    </a:p>
                  </a:txBody>
                  <a:tcPr/>
                </a:tc>
                <a:extLst>
                  <a:ext uri="{0D108BD9-81ED-4DB2-BD59-A6C34878D82A}">
                    <a16:rowId xmlns:a16="http://schemas.microsoft.com/office/drawing/2014/main" val="214781593"/>
                  </a:ext>
                </a:extLst>
              </a:tr>
              <a:tr h="471877">
                <a:tc>
                  <a:txBody>
                    <a:bodyPr/>
                    <a:lstStyle/>
                    <a:p>
                      <a:r>
                        <a:rPr lang="en-US" sz="1200" b="1" dirty="0">
                          <a:latin typeface="Roboto" panose="02000000000000000000" pitchFamily="2" charset="0"/>
                          <a:ea typeface="Roboto" panose="02000000000000000000" pitchFamily="2" charset="0"/>
                        </a:rPr>
                        <a:t>Sound buttons</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solidFill>
                            <a:srgbClr val="333333"/>
                          </a:solidFill>
                          <a:latin typeface="Roboto" panose="02000000000000000000" pitchFamily="2" charset="0"/>
                          <a:ea typeface="Roboto" panose="02000000000000000000" pitchFamily="2" charset="0"/>
                        </a:rPr>
                        <a:t>circles or spots that can be written underneath a sound to support reading  </a:t>
                      </a:r>
                      <a:endParaRPr lang="en-GB" sz="1200" b="1" dirty="0">
                        <a:solidFill>
                          <a:srgbClr val="3F3F3F"/>
                        </a:solidFill>
                        <a:latin typeface="Roboto" panose="02000000000000000000" pitchFamily="2" charset="0"/>
                        <a:ea typeface="Roboto" panose="02000000000000000000" pitchFamily="2" charset="0"/>
                      </a:endParaRPr>
                    </a:p>
                  </a:txBody>
                  <a:tcPr/>
                </a:tc>
                <a:extLst>
                  <a:ext uri="{0D108BD9-81ED-4DB2-BD59-A6C34878D82A}">
                    <a16:rowId xmlns:a16="http://schemas.microsoft.com/office/drawing/2014/main" val="123175502"/>
                  </a:ext>
                </a:extLst>
              </a:tr>
              <a:tr h="537172">
                <a:tc>
                  <a:txBody>
                    <a:bodyPr/>
                    <a:lstStyle/>
                    <a:p>
                      <a:r>
                        <a:rPr lang="en-US" sz="1200" b="1" dirty="0">
                          <a:latin typeface="Roboto" panose="02000000000000000000" pitchFamily="2" charset="0"/>
                          <a:ea typeface="Roboto" panose="02000000000000000000" pitchFamily="2" charset="0"/>
                        </a:rPr>
                        <a:t>Sound bars</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b="0" dirty="0">
                          <a:solidFill>
                            <a:srgbClr val="3F3F3F"/>
                          </a:solidFill>
                          <a:latin typeface="Roboto" panose="02000000000000000000" pitchFamily="2" charset="0"/>
                          <a:ea typeface="Roboto" panose="02000000000000000000" pitchFamily="2" charset="0"/>
                        </a:rPr>
                        <a:t>lines that can be written underneath digraphs or trigraphs to show that the letters make one sound</a:t>
                      </a:r>
                    </a:p>
                  </a:txBody>
                  <a:tcPr/>
                </a:tc>
                <a:extLst>
                  <a:ext uri="{0D108BD9-81ED-4DB2-BD59-A6C34878D82A}">
                    <a16:rowId xmlns:a16="http://schemas.microsoft.com/office/drawing/2014/main" val="2279664411"/>
                  </a:ext>
                </a:extLst>
              </a:tr>
              <a:tr h="322303">
                <a:tc>
                  <a:txBody>
                    <a:bodyPr/>
                    <a:lstStyle/>
                    <a:p>
                      <a:r>
                        <a:rPr lang="en-US" sz="1200" b="1" dirty="0">
                          <a:latin typeface="Roboto" panose="02000000000000000000" pitchFamily="2" charset="0"/>
                          <a:ea typeface="Roboto" panose="02000000000000000000" pitchFamily="2" charset="0"/>
                        </a:rPr>
                        <a:t>Mnemonic</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solidFill>
                            <a:srgbClr val="3F3F3F"/>
                          </a:solidFill>
                          <a:latin typeface="Roboto" panose="02000000000000000000" pitchFamily="2" charset="0"/>
                          <a:ea typeface="Roboto" panose="02000000000000000000" pitchFamily="2" charset="0"/>
                        </a:rPr>
                        <a:t>a visual prompt to help children remember a sound </a:t>
                      </a:r>
                    </a:p>
                  </a:txBody>
                  <a:tcPr/>
                </a:tc>
                <a:extLst>
                  <a:ext uri="{0D108BD9-81ED-4DB2-BD59-A6C34878D82A}">
                    <a16:rowId xmlns:a16="http://schemas.microsoft.com/office/drawing/2014/main" val="3575398221"/>
                  </a:ext>
                </a:extLst>
              </a:tr>
            </a:tbl>
          </a:graphicData>
        </a:graphic>
      </p:graphicFrame>
      <p:pic>
        <p:nvPicPr>
          <p:cNvPr id="6" name="Picture 5">
            <a:extLst>
              <a:ext uri="{FF2B5EF4-FFF2-40B4-BE49-F238E27FC236}">
                <a16:creationId xmlns:a16="http://schemas.microsoft.com/office/drawing/2014/main" id="{8E09A751-3661-B099-2223-3A7331D8CAF2}"/>
              </a:ext>
            </a:extLst>
          </p:cNvPr>
          <p:cNvPicPr>
            <a:picLocks noChangeAspect="1"/>
          </p:cNvPicPr>
          <p:nvPr/>
        </p:nvPicPr>
        <p:blipFill>
          <a:blip r:embed="rId3"/>
          <a:stretch>
            <a:fillRect/>
          </a:stretch>
        </p:blipFill>
        <p:spPr>
          <a:xfrm rot="499727">
            <a:off x="7984033" y="2556783"/>
            <a:ext cx="701316" cy="988578"/>
          </a:xfrm>
          <a:prstGeom prst="roundRect">
            <a:avLst/>
          </a:prstGeom>
        </p:spPr>
      </p:pic>
      <p:pic>
        <p:nvPicPr>
          <p:cNvPr id="8" name="Picture 7">
            <a:extLst>
              <a:ext uri="{FF2B5EF4-FFF2-40B4-BE49-F238E27FC236}">
                <a16:creationId xmlns:a16="http://schemas.microsoft.com/office/drawing/2014/main" id="{45EEF7CF-4D75-1F2E-B4C9-66F16F2037D1}"/>
              </a:ext>
            </a:extLst>
          </p:cNvPr>
          <p:cNvPicPr>
            <a:picLocks noChangeAspect="1"/>
          </p:cNvPicPr>
          <p:nvPr/>
        </p:nvPicPr>
        <p:blipFill>
          <a:blip r:embed="rId4"/>
          <a:stretch>
            <a:fillRect/>
          </a:stretch>
        </p:blipFill>
        <p:spPr>
          <a:xfrm rot="20896819">
            <a:off x="7985483" y="3720765"/>
            <a:ext cx="701317" cy="985851"/>
          </a:xfrm>
          <a:prstGeom prst="roundRect">
            <a:avLst/>
          </a:prstGeom>
        </p:spPr>
      </p:pic>
      <p:pic>
        <p:nvPicPr>
          <p:cNvPr id="9" name="Picture 8">
            <a:extLst>
              <a:ext uri="{FF2B5EF4-FFF2-40B4-BE49-F238E27FC236}">
                <a16:creationId xmlns:a16="http://schemas.microsoft.com/office/drawing/2014/main" id="{9DC74F2D-1E5F-9385-1F5A-FC6DD4921CB6}"/>
              </a:ext>
            </a:extLst>
          </p:cNvPr>
          <p:cNvPicPr>
            <a:picLocks noChangeAspect="1"/>
          </p:cNvPicPr>
          <p:nvPr/>
        </p:nvPicPr>
        <p:blipFill>
          <a:blip r:embed="rId5"/>
          <a:stretch>
            <a:fillRect/>
          </a:stretch>
        </p:blipFill>
        <p:spPr>
          <a:xfrm rot="21137022">
            <a:off x="7985484" y="1384667"/>
            <a:ext cx="701316" cy="996712"/>
          </a:xfrm>
          <a:prstGeom prst="roundRect">
            <a:avLst/>
          </a:prstGeom>
        </p:spPr>
      </p:pic>
      <p:pic>
        <p:nvPicPr>
          <p:cNvPr id="10" name="Picture 9">
            <a:extLst>
              <a:ext uri="{FF2B5EF4-FFF2-40B4-BE49-F238E27FC236}">
                <a16:creationId xmlns:a16="http://schemas.microsoft.com/office/drawing/2014/main" id="{31A5623C-FC45-795C-DF6E-8C9B7C8D0731}"/>
              </a:ext>
            </a:extLst>
          </p:cNvPr>
          <p:cNvPicPr>
            <a:picLocks noChangeAspect="1"/>
          </p:cNvPicPr>
          <p:nvPr/>
        </p:nvPicPr>
        <p:blipFill rotWithShape="1">
          <a:blip r:embed="rId6">
            <a:extLst>
              <a:ext uri="{28A0092B-C50C-407E-A947-70E740481C1C}">
                <a14:useLocalDpi xmlns:a14="http://schemas.microsoft.com/office/drawing/2010/main"/>
              </a:ext>
            </a:extLst>
          </a:blip>
          <a:srcRect r="-1088" b="-249"/>
          <a:stretch/>
        </p:blipFill>
        <p:spPr>
          <a:xfrm rot="406033">
            <a:off x="7985484" y="5685321"/>
            <a:ext cx="701316" cy="998946"/>
          </a:xfrm>
          <a:prstGeom prst="roundRect">
            <a:avLst/>
          </a:prstGeom>
        </p:spPr>
      </p:pic>
      <p:pic>
        <p:nvPicPr>
          <p:cNvPr id="12" name="Picture 11">
            <a:extLst>
              <a:ext uri="{FF2B5EF4-FFF2-40B4-BE49-F238E27FC236}">
                <a16:creationId xmlns:a16="http://schemas.microsoft.com/office/drawing/2014/main" id="{F79C81EA-BA41-D4DD-8863-FC81D8A21F8E}"/>
              </a:ext>
            </a:extLst>
          </p:cNvPr>
          <p:cNvPicPr>
            <a:picLocks noChangeAspect="1"/>
          </p:cNvPicPr>
          <p:nvPr/>
        </p:nvPicPr>
        <p:blipFill rotWithShape="1">
          <a:blip r:embed="rId7">
            <a:extLst>
              <a:ext uri="{28A0092B-C50C-407E-A947-70E740481C1C}">
                <a14:useLocalDpi xmlns:a14="http://schemas.microsoft.com/office/drawing/2010/main"/>
              </a:ext>
            </a:extLst>
          </a:blip>
          <a:srcRect t="-276"/>
          <a:stretch/>
        </p:blipFill>
        <p:spPr>
          <a:xfrm>
            <a:off x="8002280" y="4888005"/>
            <a:ext cx="907418" cy="627898"/>
          </a:xfrm>
          <a:prstGeom prst="roundRect">
            <a:avLst/>
          </a:prstGeom>
        </p:spPr>
      </p:pic>
    </p:spTree>
    <p:extLst>
      <p:ext uri="{BB962C8B-B14F-4D97-AF65-F5344CB8AC3E}">
        <p14:creationId xmlns:p14="http://schemas.microsoft.com/office/powerpoint/2010/main" val="322189595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210F5D33-7B9D-8C47-BD43-9CF1079CA18B}"/>
              </a:ext>
            </a:extLst>
          </p:cNvPr>
          <p:cNvCxnSpPr>
            <a:cxnSpLocks/>
          </p:cNvCxnSpPr>
          <p:nvPr/>
        </p:nvCxnSpPr>
        <p:spPr>
          <a:xfrm>
            <a:off x="2250371" y="1427215"/>
            <a:ext cx="0" cy="4747627"/>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0079C1"/>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What Is Synthetic Phonics?</a:t>
            </a:r>
            <a:endParaRPr sz="4000" b="1" dirty="0"/>
          </a:p>
        </p:txBody>
      </p:sp>
      <p:sp>
        <p:nvSpPr>
          <p:cNvPr id="4" name="Rounded Rectangle 3">
            <a:extLst>
              <a:ext uri="{FF2B5EF4-FFF2-40B4-BE49-F238E27FC236}">
                <a16:creationId xmlns:a16="http://schemas.microsoft.com/office/drawing/2014/main" id="{69381000-3B1E-064D-849C-E15F77F3717B}"/>
              </a:ext>
            </a:extLst>
          </p:cNvPr>
          <p:cNvSpPr/>
          <p:nvPr/>
        </p:nvSpPr>
        <p:spPr>
          <a:xfrm>
            <a:off x="2420848" y="1358920"/>
            <a:ext cx="4472781" cy="853772"/>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Courier New" panose="02070309020205020404" pitchFamily="49" charset="0"/>
              <a:buChar char="o"/>
            </a:pPr>
            <a:r>
              <a:rPr lang="en-GB" dirty="0">
                <a:solidFill>
                  <a:schemeClr val="bg2"/>
                </a:solidFill>
              </a:rPr>
              <a:t>Synthetic phonics is a method of teaching reading and writing, in which words are broken up into their smallest units of sound or ‘phonemes’. </a:t>
            </a:r>
          </a:p>
        </p:txBody>
      </p:sp>
      <p:sp>
        <p:nvSpPr>
          <p:cNvPr id="5" name="Rounded Rectangle 4">
            <a:extLst>
              <a:ext uri="{FF2B5EF4-FFF2-40B4-BE49-F238E27FC236}">
                <a16:creationId xmlns:a16="http://schemas.microsoft.com/office/drawing/2014/main" id="{0525C100-BF15-8F4D-90E1-D02F558181E7}"/>
              </a:ext>
            </a:extLst>
          </p:cNvPr>
          <p:cNvSpPr/>
          <p:nvPr/>
        </p:nvSpPr>
        <p:spPr>
          <a:xfrm>
            <a:off x="2420848" y="2370136"/>
            <a:ext cx="4472781" cy="853772"/>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rPr>
              <a:t>Children learn to associate a written letter or group of letters, known as ‘graphemes’, with each phoneme. </a:t>
            </a:r>
          </a:p>
        </p:txBody>
      </p:sp>
      <p:sp>
        <p:nvSpPr>
          <p:cNvPr id="6" name="Rounded Rectangle 5">
            <a:extLst>
              <a:ext uri="{FF2B5EF4-FFF2-40B4-BE49-F238E27FC236}">
                <a16:creationId xmlns:a16="http://schemas.microsoft.com/office/drawing/2014/main" id="{C5CAA970-B9DD-1B47-8A4F-B1413D3F82EE}"/>
              </a:ext>
            </a:extLst>
          </p:cNvPr>
          <p:cNvSpPr/>
          <p:nvPr/>
        </p:nvSpPr>
        <p:spPr>
          <a:xfrm>
            <a:off x="2420847" y="3353820"/>
            <a:ext cx="4472781" cy="98585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rPr>
              <a:t>Sounds are then joined or ‘blended’ together into words for reading or, conversely, whole words are broken down or ‘segmented’ into their sounds for writing.</a:t>
            </a:r>
          </a:p>
        </p:txBody>
      </p:sp>
      <p:sp>
        <p:nvSpPr>
          <p:cNvPr id="7" name="Rounded Rectangle 6">
            <a:extLst>
              <a:ext uri="{FF2B5EF4-FFF2-40B4-BE49-F238E27FC236}">
                <a16:creationId xmlns:a16="http://schemas.microsoft.com/office/drawing/2014/main" id="{6B0CE513-8C19-8C47-B015-FB2B7CAEA9EA}"/>
              </a:ext>
            </a:extLst>
          </p:cNvPr>
          <p:cNvSpPr/>
          <p:nvPr/>
        </p:nvSpPr>
        <p:spPr>
          <a:xfrm>
            <a:off x="2420846" y="4495694"/>
            <a:ext cx="4472781" cy="599109"/>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rPr>
              <a:t>It is the UK’s most preferred method of teaching phonics. </a:t>
            </a:r>
          </a:p>
        </p:txBody>
      </p:sp>
      <p:sp>
        <p:nvSpPr>
          <p:cNvPr id="8" name="Rounded Rectangle 7">
            <a:extLst>
              <a:ext uri="{FF2B5EF4-FFF2-40B4-BE49-F238E27FC236}">
                <a16:creationId xmlns:a16="http://schemas.microsoft.com/office/drawing/2014/main" id="{0FDA5965-D6B0-FF47-8C61-006FB5199831}"/>
              </a:ext>
            </a:extLst>
          </p:cNvPr>
          <p:cNvSpPr/>
          <p:nvPr/>
        </p:nvSpPr>
        <p:spPr>
          <a:xfrm>
            <a:off x="2420846" y="5240618"/>
            <a:ext cx="4472781" cy="934224"/>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rPr>
              <a:t>Sounds are taught in a prescribed order starting with s, a, t, p, </a:t>
            </a:r>
            <a:r>
              <a:rPr lang="en-GB" dirty="0" err="1">
                <a:solidFill>
                  <a:schemeClr val="bg2"/>
                </a:solidFill>
              </a:rPr>
              <a:t>i</a:t>
            </a:r>
            <a:r>
              <a:rPr lang="en-GB" dirty="0">
                <a:solidFill>
                  <a:schemeClr val="bg2"/>
                </a:solidFill>
              </a:rPr>
              <a:t>, n, as this allows for the most words to be made from the start, such as ‘sat,’ ‘tap’ and ‘pin’.</a:t>
            </a:r>
          </a:p>
        </p:txBody>
      </p:sp>
      <p:pic>
        <p:nvPicPr>
          <p:cNvPr id="12" name="Picture 11">
            <a:extLst>
              <a:ext uri="{FF2B5EF4-FFF2-40B4-BE49-F238E27FC236}">
                <a16:creationId xmlns:a16="http://schemas.microsoft.com/office/drawing/2014/main" id="{961DAC1C-BA72-654B-BA00-90519EB8D346}"/>
              </a:ext>
            </a:extLst>
          </p:cNvPr>
          <p:cNvPicPr>
            <a:picLocks noChangeAspect="1"/>
          </p:cNvPicPr>
          <p:nvPr/>
        </p:nvPicPr>
        <p:blipFill>
          <a:blip r:embed="rId3"/>
          <a:stretch>
            <a:fillRect/>
          </a:stretch>
        </p:blipFill>
        <p:spPr>
          <a:xfrm>
            <a:off x="249831" y="2649435"/>
            <a:ext cx="2191616" cy="2849645"/>
          </a:xfrm>
          <a:prstGeom prst="rect">
            <a:avLst/>
          </a:prstGeom>
        </p:spPr>
      </p:pic>
    </p:spTree>
    <p:extLst>
      <p:ext uri="{BB962C8B-B14F-4D97-AF65-F5344CB8AC3E}">
        <p14:creationId xmlns:p14="http://schemas.microsoft.com/office/powerpoint/2010/main" val="2358064538"/>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210F5D33-7B9D-8C47-BD43-9CF1079CA18B}"/>
              </a:ext>
            </a:extLst>
          </p:cNvPr>
          <p:cNvCxnSpPr>
            <a:cxnSpLocks/>
          </p:cNvCxnSpPr>
          <p:nvPr/>
        </p:nvCxnSpPr>
        <p:spPr>
          <a:xfrm>
            <a:off x="2180487" y="4277692"/>
            <a:ext cx="4239806" cy="0"/>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0079C1"/>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3000" b="1" dirty="0">
                <a:solidFill>
                  <a:schemeClr val="lt1"/>
                </a:solidFill>
                <a:latin typeface="Roboto"/>
                <a:ea typeface="Roboto"/>
                <a:cs typeface="Roboto"/>
                <a:sym typeface="Roboto"/>
              </a:rPr>
              <a:t>What Are the Benefits of Synthetic Phonics?</a:t>
            </a:r>
            <a:endParaRPr sz="3000" b="1" dirty="0"/>
          </a:p>
        </p:txBody>
      </p:sp>
      <p:sp>
        <p:nvSpPr>
          <p:cNvPr id="2" name="Rounded Rectangle 1">
            <a:extLst>
              <a:ext uri="{FF2B5EF4-FFF2-40B4-BE49-F238E27FC236}">
                <a16:creationId xmlns:a16="http://schemas.microsoft.com/office/drawing/2014/main" id="{4430C7B2-AA84-E541-8B2F-14DCCF9D3A4D}"/>
              </a:ext>
            </a:extLst>
          </p:cNvPr>
          <p:cNvSpPr/>
          <p:nvPr/>
        </p:nvSpPr>
        <p:spPr>
          <a:xfrm>
            <a:off x="3704487" y="1657904"/>
            <a:ext cx="2568297" cy="853772"/>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dk1"/>
                </a:solidFill>
                <a:latin typeface="Roboto"/>
                <a:ea typeface="Roboto"/>
                <a:cs typeface="Roboto"/>
                <a:sym typeface="Roboto"/>
              </a:rPr>
              <a:t>Children progress through the stages as they are ready.</a:t>
            </a:r>
          </a:p>
        </p:txBody>
      </p:sp>
      <p:sp>
        <p:nvSpPr>
          <p:cNvPr id="15" name="Rounded Rectangle 14">
            <a:extLst>
              <a:ext uri="{FF2B5EF4-FFF2-40B4-BE49-F238E27FC236}">
                <a16:creationId xmlns:a16="http://schemas.microsoft.com/office/drawing/2014/main" id="{A441D446-EA68-7649-A8DA-EF16A8EC7DA9}"/>
              </a:ext>
            </a:extLst>
          </p:cNvPr>
          <p:cNvSpPr/>
          <p:nvPr/>
        </p:nvSpPr>
        <p:spPr>
          <a:xfrm>
            <a:off x="4263852" y="2764791"/>
            <a:ext cx="2364955" cy="853772"/>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dk1"/>
                </a:solidFill>
                <a:latin typeface="Roboto"/>
                <a:ea typeface="Roboto"/>
                <a:cs typeface="Roboto"/>
                <a:sym typeface="Roboto"/>
              </a:rPr>
              <a:t>Planning ensures progression and coverage.</a:t>
            </a:r>
          </a:p>
        </p:txBody>
      </p:sp>
      <p:sp>
        <p:nvSpPr>
          <p:cNvPr id="16" name="Rounded Rectangle 15">
            <a:extLst>
              <a:ext uri="{FF2B5EF4-FFF2-40B4-BE49-F238E27FC236}">
                <a16:creationId xmlns:a16="http://schemas.microsoft.com/office/drawing/2014/main" id="{CBD7DF2B-0B38-7748-9CC7-3514A028AA63}"/>
              </a:ext>
            </a:extLst>
          </p:cNvPr>
          <p:cNvSpPr/>
          <p:nvPr/>
        </p:nvSpPr>
        <p:spPr>
          <a:xfrm>
            <a:off x="4886949" y="3850640"/>
            <a:ext cx="2364963" cy="853772"/>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dk1"/>
                </a:solidFill>
                <a:latin typeface="Roboto"/>
                <a:ea typeface="Roboto"/>
                <a:cs typeface="Roboto"/>
                <a:sym typeface="Roboto"/>
              </a:rPr>
              <a:t>Children can attempt new words working from sounds alone.</a:t>
            </a:r>
          </a:p>
        </p:txBody>
      </p:sp>
      <p:sp>
        <p:nvSpPr>
          <p:cNvPr id="17" name="Rounded Rectangle 16">
            <a:extLst>
              <a:ext uri="{FF2B5EF4-FFF2-40B4-BE49-F238E27FC236}">
                <a16:creationId xmlns:a16="http://schemas.microsoft.com/office/drawing/2014/main" id="{E064D33D-FE67-D74A-BF87-881C256B3AE1}"/>
              </a:ext>
            </a:extLst>
          </p:cNvPr>
          <p:cNvSpPr/>
          <p:nvPr/>
        </p:nvSpPr>
        <p:spPr>
          <a:xfrm>
            <a:off x="5446316" y="4936489"/>
            <a:ext cx="2364981" cy="853772"/>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dk1"/>
                </a:solidFill>
                <a:latin typeface="Roboto"/>
                <a:ea typeface="Roboto"/>
                <a:cs typeface="Roboto"/>
                <a:sym typeface="Roboto"/>
              </a:rPr>
              <a:t>Reading and writing become practices that are developed hand in hand.</a:t>
            </a:r>
          </a:p>
        </p:txBody>
      </p:sp>
      <p:pic>
        <p:nvPicPr>
          <p:cNvPr id="19" name="Picture 18">
            <a:extLst>
              <a:ext uri="{FF2B5EF4-FFF2-40B4-BE49-F238E27FC236}">
                <a16:creationId xmlns:a16="http://schemas.microsoft.com/office/drawing/2014/main" id="{3257647D-B8C1-A148-8AE5-0EAA5004C73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98973" y="1407161"/>
            <a:ext cx="1788472" cy="4866639"/>
          </a:xfrm>
          <a:prstGeom prst="rect">
            <a:avLst/>
          </a:prstGeom>
        </p:spPr>
      </p:pic>
      <p:cxnSp>
        <p:nvCxnSpPr>
          <p:cNvPr id="25" name="Straight Connector 24">
            <a:extLst>
              <a:ext uri="{FF2B5EF4-FFF2-40B4-BE49-F238E27FC236}">
                <a16:creationId xmlns:a16="http://schemas.microsoft.com/office/drawing/2014/main" id="{EF4904C6-190E-2445-B2B7-8DEE2744193C}"/>
              </a:ext>
            </a:extLst>
          </p:cNvPr>
          <p:cNvCxnSpPr>
            <a:cxnSpLocks/>
            <a:endCxn id="15" idx="1"/>
          </p:cNvCxnSpPr>
          <p:nvPr/>
        </p:nvCxnSpPr>
        <p:spPr>
          <a:xfrm flipV="1">
            <a:off x="2180487" y="3191677"/>
            <a:ext cx="2083365" cy="11597"/>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9" name="Straight Connector 28">
            <a:extLst>
              <a:ext uri="{FF2B5EF4-FFF2-40B4-BE49-F238E27FC236}">
                <a16:creationId xmlns:a16="http://schemas.microsoft.com/office/drawing/2014/main" id="{56B68EE6-55A1-084F-857B-66BF770FEDC4}"/>
              </a:ext>
            </a:extLst>
          </p:cNvPr>
          <p:cNvCxnSpPr>
            <a:cxnSpLocks/>
          </p:cNvCxnSpPr>
          <p:nvPr/>
        </p:nvCxnSpPr>
        <p:spPr>
          <a:xfrm>
            <a:off x="2062480" y="5363375"/>
            <a:ext cx="3289048" cy="0"/>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3" name="Straight Connector 32">
            <a:extLst>
              <a:ext uri="{FF2B5EF4-FFF2-40B4-BE49-F238E27FC236}">
                <a16:creationId xmlns:a16="http://schemas.microsoft.com/office/drawing/2014/main" id="{B38CA4DD-7DBB-8D48-8C22-38DCE965563F}"/>
              </a:ext>
            </a:extLst>
          </p:cNvPr>
          <p:cNvCxnSpPr>
            <a:cxnSpLocks/>
          </p:cNvCxnSpPr>
          <p:nvPr/>
        </p:nvCxnSpPr>
        <p:spPr>
          <a:xfrm>
            <a:off x="2487445" y="2117259"/>
            <a:ext cx="1189129" cy="0"/>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71823416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79;p3">
            <a:extLst>
              <a:ext uri="{FF2B5EF4-FFF2-40B4-BE49-F238E27FC236}">
                <a16:creationId xmlns:a16="http://schemas.microsoft.com/office/drawing/2014/main" id="{8852F791-DECE-B34B-950E-9F0C8A7D1466}"/>
              </a:ext>
            </a:extLst>
          </p:cNvPr>
          <p:cNvSpPr/>
          <p:nvPr/>
        </p:nvSpPr>
        <p:spPr>
          <a:xfrm>
            <a:off x="355600" y="263829"/>
            <a:ext cx="8432800" cy="853772"/>
          </a:xfrm>
          <a:prstGeom prst="roundRect">
            <a:avLst>
              <a:gd name="adj" fmla="val 50000"/>
            </a:avLst>
          </a:prstGeom>
          <a:solidFill>
            <a:srgbClr val="0079C1"/>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What Is Taught and When?</a:t>
            </a:r>
            <a:endParaRPr sz="4000" b="1" dirty="0"/>
          </a:p>
        </p:txBody>
      </p:sp>
      <p:pic>
        <p:nvPicPr>
          <p:cNvPr id="25" name="Picture 24">
            <a:extLst>
              <a:ext uri="{FF2B5EF4-FFF2-40B4-BE49-F238E27FC236}">
                <a16:creationId xmlns:a16="http://schemas.microsoft.com/office/drawing/2014/main" id="{C87A511B-4882-804D-B67F-FCC92EE07204}"/>
              </a:ext>
            </a:extLst>
          </p:cNvPr>
          <p:cNvPicPr>
            <a:picLocks noChangeAspect="1"/>
          </p:cNvPicPr>
          <p:nvPr/>
        </p:nvPicPr>
        <p:blipFill rotWithShape="1">
          <a:blip r:embed="rId3">
            <a:extLst>
              <a:ext uri="{28A0092B-C50C-407E-A947-70E740481C1C}">
                <a14:useLocalDpi xmlns:a14="http://schemas.microsoft.com/office/drawing/2010/main"/>
              </a:ext>
            </a:extLst>
          </a:blip>
          <a:srcRect t="9870"/>
          <a:stretch/>
        </p:blipFill>
        <p:spPr>
          <a:xfrm>
            <a:off x="636310" y="1377596"/>
            <a:ext cx="5424131" cy="7754170"/>
          </a:xfrm>
          <a:prstGeom prst="rect">
            <a:avLst/>
          </a:prstGeom>
        </p:spPr>
      </p:pic>
      <p:graphicFrame>
        <p:nvGraphicFramePr>
          <p:cNvPr id="6" name="Table 9">
            <a:extLst>
              <a:ext uri="{FF2B5EF4-FFF2-40B4-BE49-F238E27FC236}">
                <a16:creationId xmlns:a16="http://schemas.microsoft.com/office/drawing/2014/main" id="{ECA7B4B9-C708-504C-9232-4C3D02F92DFD}"/>
              </a:ext>
            </a:extLst>
          </p:cNvPr>
          <p:cNvGraphicFramePr>
            <a:graphicFrameLocks noGrp="1"/>
          </p:cNvGraphicFramePr>
          <p:nvPr>
            <p:extLst>
              <p:ext uri="{D42A27DB-BD31-4B8C-83A1-F6EECF244321}">
                <p14:modId xmlns:p14="http://schemas.microsoft.com/office/powerpoint/2010/main" val="2276984681"/>
              </p:ext>
            </p:extLst>
          </p:nvPr>
        </p:nvGraphicFramePr>
        <p:xfrm>
          <a:off x="915757" y="1850799"/>
          <a:ext cx="4865235" cy="4447055"/>
        </p:xfrm>
        <a:graphic>
          <a:graphicData uri="http://schemas.openxmlformats.org/drawingml/2006/table">
            <a:tbl>
              <a:tblPr firstRow="1" bandRow="1">
                <a:tableStyleId>{69CF1AB2-1976-4502-BF36-3FF5EA218861}</a:tableStyleId>
              </a:tblPr>
              <a:tblGrid>
                <a:gridCol w="1085715">
                  <a:extLst>
                    <a:ext uri="{9D8B030D-6E8A-4147-A177-3AD203B41FA5}">
                      <a16:colId xmlns:a16="http://schemas.microsoft.com/office/drawing/2014/main" val="1682929283"/>
                    </a:ext>
                  </a:extLst>
                </a:gridCol>
                <a:gridCol w="1229360">
                  <a:extLst>
                    <a:ext uri="{9D8B030D-6E8A-4147-A177-3AD203B41FA5}">
                      <a16:colId xmlns:a16="http://schemas.microsoft.com/office/drawing/2014/main" val="3701263940"/>
                    </a:ext>
                  </a:extLst>
                </a:gridCol>
                <a:gridCol w="1503680">
                  <a:extLst>
                    <a:ext uri="{9D8B030D-6E8A-4147-A177-3AD203B41FA5}">
                      <a16:colId xmlns:a16="http://schemas.microsoft.com/office/drawing/2014/main" val="335328544"/>
                    </a:ext>
                  </a:extLst>
                </a:gridCol>
                <a:gridCol w="1046480">
                  <a:extLst>
                    <a:ext uri="{9D8B030D-6E8A-4147-A177-3AD203B41FA5}">
                      <a16:colId xmlns:a16="http://schemas.microsoft.com/office/drawing/2014/main" val="992766723"/>
                    </a:ext>
                  </a:extLst>
                </a:gridCol>
              </a:tblGrid>
              <a:tr h="875160">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Twinkl Phonics Level</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1D3E2E"/>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Number of Teaching Weeks</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1D3E2E"/>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Recommended Year Group (UK schools)</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1D3E2E"/>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Age of Children</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1D3E2E"/>
                    </a:solidFill>
                  </a:tcPr>
                </a:tc>
                <a:extLst>
                  <a:ext uri="{0D108BD9-81ED-4DB2-BD59-A6C34878D82A}">
                    <a16:rowId xmlns:a16="http://schemas.microsoft.com/office/drawing/2014/main" val="3169302827"/>
                  </a:ext>
                </a:extLst>
              </a:tr>
              <a:tr h="629160">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Level 1</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653C8F"/>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36</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653C8F"/>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Nursery/Preschool</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653C8F"/>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3-4 years</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653C8F"/>
                    </a:solidFill>
                  </a:tcPr>
                </a:tc>
                <a:extLst>
                  <a:ext uri="{0D108BD9-81ED-4DB2-BD59-A6C34878D82A}">
                    <a16:rowId xmlns:a16="http://schemas.microsoft.com/office/drawing/2014/main" val="1813175632"/>
                  </a:ext>
                </a:extLst>
              </a:tr>
              <a:tr h="588547">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Level 2</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F0821B"/>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6</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F0821B"/>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Reception</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F0821B"/>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4-5 years</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F0821B"/>
                    </a:solidFill>
                  </a:tcPr>
                </a:tc>
                <a:extLst>
                  <a:ext uri="{0D108BD9-81ED-4DB2-BD59-A6C34878D82A}">
                    <a16:rowId xmlns:a16="http://schemas.microsoft.com/office/drawing/2014/main" val="106038539"/>
                  </a:ext>
                </a:extLst>
              </a:tr>
              <a:tr h="588547">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Level 3</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CB4793"/>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12</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CB4793"/>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Reception</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CB4793"/>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4-5 years</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CB4793"/>
                    </a:solidFill>
                  </a:tcPr>
                </a:tc>
                <a:extLst>
                  <a:ext uri="{0D108BD9-81ED-4DB2-BD59-A6C34878D82A}">
                    <a16:rowId xmlns:a16="http://schemas.microsoft.com/office/drawing/2014/main" val="1820950687"/>
                  </a:ext>
                </a:extLst>
              </a:tr>
              <a:tr h="588547">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Level 4</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049640"/>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4</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049640"/>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Reception</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049640"/>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4-5 years</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049640"/>
                    </a:solidFill>
                  </a:tcPr>
                </a:tc>
                <a:extLst>
                  <a:ext uri="{0D108BD9-81ED-4DB2-BD59-A6C34878D82A}">
                    <a16:rowId xmlns:a16="http://schemas.microsoft.com/office/drawing/2014/main" val="1714208310"/>
                  </a:ext>
                </a:extLst>
              </a:tr>
              <a:tr h="588547">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Level 5</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FAB002"/>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30</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FAB002"/>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Year 1 </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FAB002"/>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5-6 years</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FAB002"/>
                    </a:solidFill>
                  </a:tcPr>
                </a:tc>
                <a:extLst>
                  <a:ext uri="{0D108BD9-81ED-4DB2-BD59-A6C34878D82A}">
                    <a16:rowId xmlns:a16="http://schemas.microsoft.com/office/drawing/2014/main" val="1320035833"/>
                  </a:ext>
                </a:extLst>
              </a:tr>
              <a:tr h="588547">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Level 6</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00938F"/>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30</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00938F"/>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Year 2</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00938F"/>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6-7 years</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00938F"/>
                    </a:solidFill>
                  </a:tcPr>
                </a:tc>
                <a:extLst>
                  <a:ext uri="{0D108BD9-81ED-4DB2-BD59-A6C34878D82A}">
                    <a16:rowId xmlns:a16="http://schemas.microsoft.com/office/drawing/2014/main" val="1138334149"/>
                  </a:ext>
                </a:extLst>
              </a:tr>
            </a:tbl>
          </a:graphicData>
        </a:graphic>
      </p:graphicFrame>
      <p:cxnSp>
        <p:nvCxnSpPr>
          <p:cNvPr id="14" name="Straight Connector 13">
            <a:extLst>
              <a:ext uri="{FF2B5EF4-FFF2-40B4-BE49-F238E27FC236}">
                <a16:creationId xmlns:a16="http://schemas.microsoft.com/office/drawing/2014/main" id="{8FA38074-D8A1-7A49-95E8-2B5118307BA3}"/>
              </a:ext>
            </a:extLst>
          </p:cNvPr>
          <p:cNvCxnSpPr>
            <a:cxnSpLocks/>
          </p:cNvCxnSpPr>
          <p:nvPr/>
        </p:nvCxnSpPr>
        <p:spPr>
          <a:xfrm flipH="1" flipV="1">
            <a:off x="6283960" y="3429000"/>
            <a:ext cx="1" cy="2707641"/>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6" name="Triangle 15">
            <a:extLst>
              <a:ext uri="{FF2B5EF4-FFF2-40B4-BE49-F238E27FC236}">
                <a16:creationId xmlns:a16="http://schemas.microsoft.com/office/drawing/2014/main" id="{68043320-E0E3-0241-8FE3-247E6F541A4C}"/>
              </a:ext>
            </a:extLst>
          </p:cNvPr>
          <p:cNvSpPr/>
          <p:nvPr/>
        </p:nvSpPr>
        <p:spPr>
          <a:xfrm rot="10800000">
            <a:off x="6217921" y="6054014"/>
            <a:ext cx="132080" cy="14224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F9D8EE06-23CC-0641-A7F1-BB586DBB9C73}"/>
              </a:ext>
            </a:extLst>
          </p:cNvPr>
          <p:cNvSpPr/>
          <p:nvPr/>
        </p:nvSpPr>
        <p:spPr>
          <a:xfrm>
            <a:off x="6217920" y="2458388"/>
            <a:ext cx="1849120" cy="853772"/>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dk1"/>
                </a:solidFill>
                <a:latin typeface="Roboto"/>
                <a:ea typeface="Roboto"/>
                <a:cs typeface="Roboto"/>
                <a:sym typeface="Roboto"/>
              </a:rPr>
              <a:t>Level 1 continues to be taught alongside the other levels.</a:t>
            </a:r>
          </a:p>
        </p:txBody>
      </p:sp>
      <p:sp>
        <p:nvSpPr>
          <p:cNvPr id="22" name="Rounded Rectangle 21">
            <a:extLst>
              <a:ext uri="{FF2B5EF4-FFF2-40B4-BE49-F238E27FC236}">
                <a16:creationId xmlns:a16="http://schemas.microsoft.com/office/drawing/2014/main" id="{1277ABE8-EAD9-C448-ABB1-EEE6B11DA414}"/>
              </a:ext>
            </a:extLst>
          </p:cNvPr>
          <p:cNvSpPr/>
          <p:nvPr/>
        </p:nvSpPr>
        <p:spPr>
          <a:xfrm>
            <a:off x="6578602" y="3976814"/>
            <a:ext cx="2209798" cy="1067297"/>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dk1"/>
                </a:solidFill>
                <a:latin typeface="Roboto"/>
                <a:ea typeface="Roboto"/>
                <a:cs typeface="Roboto"/>
                <a:sym typeface="Roboto"/>
              </a:rPr>
              <a:t>This is just an overview. We understand that every child progresses at their own pace.</a:t>
            </a:r>
          </a:p>
        </p:txBody>
      </p:sp>
    </p:spTree>
    <p:extLst>
      <p:ext uri="{BB962C8B-B14F-4D97-AF65-F5344CB8AC3E}">
        <p14:creationId xmlns:p14="http://schemas.microsoft.com/office/powerpoint/2010/main" val="2063042881"/>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210F5D33-7B9D-8C47-BD43-9CF1079CA18B}"/>
              </a:ext>
            </a:extLst>
          </p:cNvPr>
          <p:cNvCxnSpPr>
            <a:cxnSpLocks/>
          </p:cNvCxnSpPr>
          <p:nvPr/>
        </p:nvCxnSpPr>
        <p:spPr>
          <a:xfrm>
            <a:off x="3611369" y="2187363"/>
            <a:ext cx="0" cy="2887193"/>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653C8F"/>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Level 1</a:t>
            </a:r>
            <a:endParaRPr sz="4000" b="1" dirty="0"/>
          </a:p>
        </p:txBody>
      </p:sp>
      <p:sp>
        <p:nvSpPr>
          <p:cNvPr id="5" name="Rounded Rectangle 4">
            <a:extLst>
              <a:ext uri="{FF2B5EF4-FFF2-40B4-BE49-F238E27FC236}">
                <a16:creationId xmlns:a16="http://schemas.microsoft.com/office/drawing/2014/main" id="{0525C100-BF15-8F4D-90E1-D02F558181E7}"/>
              </a:ext>
            </a:extLst>
          </p:cNvPr>
          <p:cNvSpPr/>
          <p:nvPr/>
        </p:nvSpPr>
        <p:spPr>
          <a:xfrm>
            <a:off x="3728727" y="2187363"/>
            <a:ext cx="2085180" cy="375754"/>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listen attentively;</a:t>
            </a:r>
          </a:p>
        </p:txBody>
      </p:sp>
      <p:sp>
        <p:nvSpPr>
          <p:cNvPr id="6" name="Rounded Rectangle 5">
            <a:extLst>
              <a:ext uri="{FF2B5EF4-FFF2-40B4-BE49-F238E27FC236}">
                <a16:creationId xmlns:a16="http://schemas.microsoft.com/office/drawing/2014/main" id="{C5CAA970-B9DD-1B47-8A4F-B1413D3F82EE}"/>
              </a:ext>
            </a:extLst>
          </p:cNvPr>
          <p:cNvSpPr/>
          <p:nvPr/>
        </p:nvSpPr>
        <p:spPr>
          <a:xfrm>
            <a:off x="3728727" y="2689732"/>
            <a:ext cx="2582000" cy="375755"/>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enlarge their vocabulary;</a:t>
            </a:r>
          </a:p>
        </p:txBody>
      </p:sp>
      <p:sp>
        <p:nvSpPr>
          <p:cNvPr id="7" name="Rounded Rectangle 6">
            <a:extLst>
              <a:ext uri="{FF2B5EF4-FFF2-40B4-BE49-F238E27FC236}">
                <a16:creationId xmlns:a16="http://schemas.microsoft.com/office/drawing/2014/main" id="{6B0CE513-8C19-8C47-B015-FB2B7CAEA9EA}"/>
              </a:ext>
            </a:extLst>
          </p:cNvPr>
          <p:cNvSpPr/>
          <p:nvPr/>
        </p:nvSpPr>
        <p:spPr>
          <a:xfrm>
            <a:off x="3728727" y="3195030"/>
            <a:ext cx="4396072" cy="375755"/>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speak confidently to adults and other children;</a:t>
            </a:r>
          </a:p>
        </p:txBody>
      </p:sp>
      <p:sp>
        <p:nvSpPr>
          <p:cNvPr id="13" name="Rounded Rectangle 12">
            <a:extLst>
              <a:ext uri="{FF2B5EF4-FFF2-40B4-BE49-F238E27FC236}">
                <a16:creationId xmlns:a16="http://schemas.microsoft.com/office/drawing/2014/main" id="{77595D41-B20E-1A49-B3E9-64B3F90F4B0B}"/>
              </a:ext>
            </a:extLst>
          </p:cNvPr>
          <p:cNvSpPr/>
          <p:nvPr/>
        </p:nvSpPr>
        <p:spPr>
          <a:xfrm>
            <a:off x="3728727" y="3696287"/>
            <a:ext cx="4681735" cy="375755"/>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discriminate different sounds including phonemes;</a:t>
            </a:r>
          </a:p>
        </p:txBody>
      </p:sp>
      <p:sp>
        <p:nvSpPr>
          <p:cNvPr id="15" name="Rounded Rectangle 14">
            <a:extLst>
              <a:ext uri="{FF2B5EF4-FFF2-40B4-BE49-F238E27FC236}">
                <a16:creationId xmlns:a16="http://schemas.microsoft.com/office/drawing/2014/main" id="{4C459CE0-B840-D546-9F21-6F1CFAC6C9DB}"/>
              </a:ext>
            </a:extLst>
          </p:cNvPr>
          <p:cNvSpPr/>
          <p:nvPr/>
        </p:nvSpPr>
        <p:spPr>
          <a:xfrm>
            <a:off x="3728727" y="4197544"/>
            <a:ext cx="4876787" cy="375755"/>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reproduce audibly the phonemes they hear in words;</a:t>
            </a:r>
          </a:p>
        </p:txBody>
      </p:sp>
      <p:sp>
        <p:nvSpPr>
          <p:cNvPr id="16" name="Rounded Rectangle 15">
            <a:extLst>
              <a:ext uri="{FF2B5EF4-FFF2-40B4-BE49-F238E27FC236}">
                <a16:creationId xmlns:a16="http://schemas.microsoft.com/office/drawing/2014/main" id="{DEF08D18-5DDC-2243-B8B6-0F3AB3DF913A}"/>
              </a:ext>
            </a:extLst>
          </p:cNvPr>
          <p:cNvSpPr/>
          <p:nvPr/>
        </p:nvSpPr>
        <p:spPr>
          <a:xfrm>
            <a:off x="3728727" y="4698801"/>
            <a:ext cx="4876788" cy="375755"/>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orally segment words into phonemes.</a:t>
            </a:r>
          </a:p>
        </p:txBody>
      </p:sp>
      <p:sp>
        <p:nvSpPr>
          <p:cNvPr id="18" name="Rounded Rectangle 17">
            <a:extLst>
              <a:ext uri="{FF2B5EF4-FFF2-40B4-BE49-F238E27FC236}">
                <a16:creationId xmlns:a16="http://schemas.microsoft.com/office/drawing/2014/main" id="{AFD5CDF6-23CC-8641-AFD4-D99792B52F50}"/>
              </a:ext>
            </a:extLst>
          </p:cNvPr>
          <p:cNvSpPr/>
          <p:nvPr/>
        </p:nvSpPr>
        <p:spPr>
          <a:xfrm>
            <a:off x="489712" y="2145338"/>
            <a:ext cx="2707096" cy="1789878"/>
          </a:xfrm>
          <a:prstGeom prst="roundRect">
            <a:avLst/>
          </a:prstGeom>
          <a:solidFill>
            <a:srgbClr val="653C8F"/>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a:buSzPts val="1900"/>
            </a:pPr>
            <a:r>
              <a:rPr lang="en-US" sz="1600" dirty="0">
                <a:solidFill>
                  <a:schemeClr val="bg1"/>
                </a:solidFill>
                <a:latin typeface="Roboto" panose="02000000000000000000" pitchFamily="2" charset="0"/>
                <a:ea typeface="Roboto" panose="02000000000000000000" pitchFamily="2" charset="0"/>
              </a:rPr>
              <a:t>Level 1 is taught in Nursery/Preschool.</a:t>
            </a:r>
          </a:p>
          <a:p>
            <a:pPr marL="107950">
              <a:buSzPts val="1900"/>
            </a:pPr>
            <a:endParaRPr lang="en-US" sz="1600" b="1" dirty="0">
              <a:solidFill>
                <a:schemeClr val="bg1"/>
              </a:solidFill>
            </a:endParaRPr>
          </a:p>
          <a:p>
            <a:pPr marL="107950">
              <a:buSzPts val="1900"/>
            </a:pPr>
            <a:r>
              <a:rPr lang="en-US" sz="1600" b="1" dirty="0">
                <a:solidFill>
                  <a:schemeClr val="bg1"/>
                </a:solidFill>
              </a:rPr>
              <a:t>By the end of </a:t>
            </a:r>
            <a:r>
              <a:rPr lang="en-US" sz="1600" b="1" dirty="0">
                <a:solidFill>
                  <a:schemeClr val="bg1"/>
                </a:solidFill>
                <a:latin typeface="Roboto" panose="02000000000000000000" pitchFamily="2" charset="0"/>
                <a:ea typeface="Roboto" panose="02000000000000000000" pitchFamily="2" charset="0"/>
              </a:rPr>
              <a:t>Level</a:t>
            </a:r>
            <a:r>
              <a:rPr lang="en-US" sz="1600" b="1" dirty="0">
                <a:solidFill>
                  <a:schemeClr val="bg1"/>
                </a:solidFill>
              </a:rPr>
              <a:t> 1, children will have had the opportunities to:</a:t>
            </a:r>
          </a:p>
        </p:txBody>
      </p:sp>
      <p:cxnSp>
        <p:nvCxnSpPr>
          <p:cNvPr id="19" name="Straight Connector 18">
            <a:extLst>
              <a:ext uri="{FF2B5EF4-FFF2-40B4-BE49-F238E27FC236}">
                <a16:creationId xmlns:a16="http://schemas.microsoft.com/office/drawing/2014/main" id="{03E04D34-BDD9-2140-8302-AB3EC565B1DA}"/>
              </a:ext>
            </a:extLst>
          </p:cNvPr>
          <p:cNvCxnSpPr>
            <a:cxnSpLocks/>
          </p:cNvCxnSpPr>
          <p:nvPr/>
        </p:nvCxnSpPr>
        <p:spPr>
          <a:xfrm>
            <a:off x="3247607" y="3623432"/>
            <a:ext cx="262163" cy="255"/>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0" name="Rounded Rectangle 19">
            <a:extLst>
              <a:ext uri="{FF2B5EF4-FFF2-40B4-BE49-F238E27FC236}">
                <a16:creationId xmlns:a16="http://schemas.microsoft.com/office/drawing/2014/main" id="{AE7D27EB-0312-E928-F213-F42F282B965E}"/>
              </a:ext>
            </a:extLst>
          </p:cNvPr>
          <p:cNvSpPr/>
          <p:nvPr/>
        </p:nvSpPr>
        <p:spPr>
          <a:xfrm>
            <a:off x="3728727" y="5671834"/>
            <a:ext cx="4876787" cy="644854"/>
          </a:xfrm>
          <a:prstGeom prst="roundRect">
            <a:avLst/>
          </a:prstGeom>
          <a:solidFill>
            <a:srgbClr val="653C8F"/>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algn="ctr">
              <a:buSzPts val="1900"/>
            </a:pPr>
            <a:r>
              <a:rPr lang="en-US" sz="1600" dirty="0">
                <a:solidFill>
                  <a:schemeClr val="bg1"/>
                </a:solidFill>
                <a:latin typeface="Roboto" panose="02000000000000000000" pitchFamily="2" charset="0"/>
                <a:ea typeface="Roboto" panose="02000000000000000000" pitchFamily="2" charset="0"/>
              </a:rPr>
              <a:t>These learning opportunities are presented through 7 Aspects.</a:t>
            </a:r>
            <a:endParaRPr lang="en-US" sz="1600" b="1" dirty="0">
              <a:solidFill>
                <a:schemeClr val="bg1"/>
              </a:solidFill>
            </a:endParaRPr>
          </a:p>
        </p:txBody>
      </p:sp>
      <p:pic>
        <p:nvPicPr>
          <p:cNvPr id="17" name="Picture 16">
            <a:extLst>
              <a:ext uri="{FF2B5EF4-FFF2-40B4-BE49-F238E27FC236}">
                <a16:creationId xmlns:a16="http://schemas.microsoft.com/office/drawing/2014/main" id="{B4F90648-3448-76B5-97C4-D12E1BE6DD63}"/>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694585" y="5131259"/>
            <a:ext cx="1102931" cy="1226759"/>
          </a:xfrm>
          <a:prstGeom prst="rect">
            <a:avLst/>
          </a:prstGeom>
        </p:spPr>
      </p:pic>
      <p:pic>
        <p:nvPicPr>
          <p:cNvPr id="21" name="Picture 20">
            <a:extLst>
              <a:ext uri="{FF2B5EF4-FFF2-40B4-BE49-F238E27FC236}">
                <a16:creationId xmlns:a16="http://schemas.microsoft.com/office/drawing/2014/main" id="{8691B0B1-620D-1B89-24FE-2E48B3C84715}"/>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2918553" y="5433151"/>
            <a:ext cx="556510" cy="924867"/>
          </a:xfrm>
          <a:prstGeom prst="rect">
            <a:avLst/>
          </a:prstGeom>
        </p:spPr>
      </p:pic>
      <p:pic>
        <p:nvPicPr>
          <p:cNvPr id="22" name="Picture 21">
            <a:extLst>
              <a:ext uri="{FF2B5EF4-FFF2-40B4-BE49-F238E27FC236}">
                <a16:creationId xmlns:a16="http://schemas.microsoft.com/office/drawing/2014/main" id="{4C7CDBDD-8719-4D0F-475B-307F889E906B}"/>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6778361" y="1204921"/>
            <a:ext cx="1222461" cy="1964884"/>
          </a:xfrm>
          <a:prstGeom prst="rect">
            <a:avLst/>
          </a:prstGeom>
        </p:spPr>
      </p:pic>
      <p:pic>
        <p:nvPicPr>
          <p:cNvPr id="23" name="Picture 22">
            <a:extLst>
              <a:ext uri="{FF2B5EF4-FFF2-40B4-BE49-F238E27FC236}">
                <a16:creationId xmlns:a16="http://schemas.microsoft.com/office/drawing/2014/main" id="{0718BD4E-E7C7-7B3C-F3A5-E9367BB3ACB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18711" y="4072042"/>
            <a:ext cx="1384018" cy="2388042"/>
          </a:xfrm>
          <a:prstGeom prst="rect">
            <a:avLst/>
          </a:prstGeom>
        </p:spPr>
      </p:pic>
      <p:pic>
        <p:nvPicPr>
          <p:cNvPr id="9" name="Picture 8">
            <a:extLst>
              <a:ext uri="{FF2B5EF4-FFF2-40B4-BE49-F238E27FC236}">
                <a16:creationId xmlns:a16="http://schemas.microsoft.com/office/drawing/2014/main" id="{6C4252E9-6FF9-F355-9E18-1164A7B475A4}"/>
              </a:ext>
            </a:extLst>
          </p:cNvPr>
          <p:cNvPicPr>
            <a:picLocks noChangeAspect="1"/>
          </p:cNvPicPr>
          <p:nvPr/>
        </p:nvPicPr>
        <p:blipFill rotWithShape="1">
          <a:blip r:embed="rId7"/>
          <a:srcRect r="69710" b="85371"/>
          <a:stretch/>
        </p:blipFill>
        <p:spPr>
          <a:xfrm>
            <a:off x="6885962" y="-391639"/>
            <a:ext cx="2477673" cy="1691379"/>
          </a:xfrm>
          <a:prstGeom prst="rect">
            <a:avLst/>
          </a:prstGeom>
        </p:spPr>
      </p:pic>
    </p:spTree>
    <p:extLst>
      <p:ext uri="{BB962C8B-B14F-4D97-AF65-F5344CB8AC3E}">
        <p14:creationId xmlns:p14="http://schemas.microsoft.com/office/powerpoint/2010/main" val="106781712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210F5D33-7B9D-8C47-BD43-9CF1079CA18B}"/>
              </a:ext>
            </a:extLst>
          </p:cNvPr>
          <p:cNvCxnSpPr>
            <a:cxnSpLocks/>
          </p:cNvCxnSpPr>
          <p:nvPr/>
        </p:nvCxnSpPr>
        <p:spPr>
          <a:xfrm>
            <a:off x="4281929" y="1532506"/>
            <a:ext cx="0" cy="4396317"/>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F0821B"/>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Level 2</a:t>
            </a:r>
            <a:endParaRPr sz="4000" b="1" dirty="0"/>
          </a:p>
        </p:txBody>
      </p:sp>
      <p:sp>
        <p:nvSpPr>
          <p:cNvPr id="5" name="Rounded Rectangle 4">
            <a:extLst>
              <a:ext uri="{FF2B5EF4-FFF2-40B4-BE49-F238E27FC236}">
                <a16:creationId xmlns:a16="http://schemas.microsoft.com/office/drawing/2014/main" id="{0525C100-BF15-8F4D-90E1-D02F558181E7}"/>
              </a:ext>
            </a:extLst>
          </p:cNvPr>
          <p:cNvSpPr/>
          <p:nvPr/>
        </p:nvSpPr>
        <p:spPr>
          <a:xfrm>
            <a:off x="4418583" y="1532506"/>
            <a:ext cx="3256775" cy="61446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identify the phoneme when shown any Level 2 grapheme;</a:t>
            </a:r>
          </a:p>
        </p:txBody>
      </p:sp>
      <p:sp>
        <p:nvSpPr>
          <p:cNvPr id="6" name="Rounded Rectangle 5">
            <a:extLst>
              <a:ext uri="{FF2B5EF4-FFF2-40B4-BE49-F238E27FC236}">
                <a16:creationId xmlns:a16="http://schemas.microsoft.com/office/drawing/2014/main" id="{C5CAA970-B9DD-1B47-8A4F-B1413D3F82EE}"/>
              </a:ext>
            </a:extLst>
          </p:cNvPr>
          <p:cNvSpPr/>
          <p:nvPr/>
        </p:nvSpPr>
        <p:spPr>
          <a:xfrm>
            <a:off x="4434341" y="2273821"/>
            <a:ext cx="3241017" cy="61553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identify any Level 2 grapheme when they hear the phoneme;</a:t>
            </a:r>
          </a:p>
        </p:txBody>
      </p:sp>
      <p:sp>
        <p:nvSpPr>
          <p:cNvPr id="7" name="Rounded Rectangle 6">
            <a:extLst>
              <a:ext uri="{FF2B5EF4-FFF2-40B4-BE49-F238E27FC236}">
                <a16:creationId xmlns:a16="http://schemas.microsoft.com/office/drawing/2014/main" id="{6B0CE513-8C19-8C47-B015-FB2B7CAEA9EA}"/>
              </a:ext>
            </a:extLst>
          </p:cNvPr>
          <p:cNvSpPr/>
          <p:nvPr/>
        </p:nvSpPr>
        <p:spPr>
          <a:xfrm>
            <a:off x="4434331" y="3039566"/>
            <a:ext cx="3241027" cy="631118"/>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orally blend and segment CVC words such as, ‘sat’ and ‘pat’;</a:t>
            </a:r>
          </a:p>
        </p:txBody>
      </p:sp>
      <p:sp>
        <p:nvSpPr>
          <p:cNvPr id="13" name="Rounded Rectangle 12">
            <a:extLst>
              <a:ext uri="{FF2B5EF4-FFF2-40B4-BE49-F238E27FC236}">
                <a16:creationId xmlns:a16="http://schemas.microsoft.com/office/drawing/2014/main" id="{77595D41-B20E-1A49-B3E9-64B3F90F4B0B}"/>
              </a:ext>
            </a:extLst>
          </p:cNvPr>
          <p:cNvSpPr/>
          <p:nvPr/>
        </p:nvSpPr>
        <p:spPr>
          <a:xfrm>
            <a:off x="4438434" y="3816718"/>
            <a:ext cx="3241027" cy="602788"/>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blend sounds to read VC words such as, ‘if’, ‘am’, ‘on’ and ‘up’;</a:t>
            </a:r>
          </a:p>
        </p:txBody>
      </p:sp>
      <p:sp>
        <p:nvSpPr>
          <p:cNvPr id="15" name="Rounded Rectangle 14">
            <a:extLst>
              <a:ext uri="{FF2B5EF4-FFF2-40B4-BE49-F238E27FC236}">
                <a16:creationId xmlns:a16="http://schemas.microsoft.com/office/drawing/2014/main" id="{4C459CE0-B840-D546-9F21-6F1CFAC6C9DB}"/>
              </a:ext>
            </a:extLst>
          </p:cNvPr>
          <p:cNvSpPr/>
          <p:nvPr/>
        </p:nvSpPr>
        <p:spPr>
          <a:xfrm>
            <a:off x="4438434" y="4565540"/>
            <a:ext cx="3881109" cy="61446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segment VC words into their sounds to spell them (using magnetic letters);</a:t>
            </a:r>
          </a:p>
        </p:txBody>
      </p:sp>
      <p:sp>
        <p:nvSpPr>
          <p:cNvPr id="16" name="Rounded Rectangle 15">
            <a:extLst>
              <a:ext uri="{FF2B5EF4-FFF2-40B4-BE49-F238E27FC236}">
                <a16:creationId xmlns:a16="http://schemas.microsoft.com/office/drawing/2014/main" id="{DEF08D18-5DDC-2243-B8B6-0F3AB3DF913A}"/>
              </a:ext>
            </a:extLst>
          </p:cNvPr>
          <p:cNvSpPr/>
          <p:nvPr/>
        </p:nvSpPr>
        <p:spPr>
          <a:xfrm>
            <a:off x="4438434" y="5326035"/>
            <a:ext cx="4130033" cy="602788"/>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read the tricky words (words that cannot be sounded out): the, to, I, no, go.</a:t>
            </a:r>
          </a:p>
        </p:txBody>
      </p:sp>
      <p:sp>
        <p:nvSpPr>
          <p:cNvPr id="18" name="Rounded Rectangle 17">
            <a:extLst>
              <a:ext uri="{FF2B5EF4-FFF2-40B4-BE49-F238E27FC236}">
                <a16:creationId xmlns:a16="http://schemas.microsoft.com/office/drawing/2014/main" id="{AFD5CDF6-23CC-8641-AFD4-D99792B52F50}"/>
              </a:ext>
            </a:extLst>
          </p:cNvPr>
          <p:cNvSpPr/>
          <p:nvPr/>
        </p:nvSpPr>
        <p:spPr>
          <a:xfrm>
            <a:off x="578206" y="1320377"/>
            <a:ext cx="2570475" cy="1754487"/>
          </a:xfrm>
          <a:prstGeom prst="roundRect">
            <a:avLst/>
          </a:prstGeom>
          <a:solidFill>
            <a:srgbClr val="F0821B"/>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a:buSzPts val="1900"/>
            </a:pPr>
            <a:r>
              <a:rPr lang="en-US" sz="1600" dirty="0">
                <a:solidFill>
                  <a:schemeClr val="bg1"/>
                </a:solidFill>
                <a:latin typeface="Roboto" panose="02000000000000000000" pitchFamily="2" charset="0"/>
                <a:ea typeface="Roboto" panose="02000000000000000000" pitchFamily="2" charset="0"/>
              </a:rPr>
              <a:t>Level 2 is taught in Reception.</a:t>
            </a:r>
          </a:p>
          <a:p>
            <a:pPr marL="107950">
              <a:buSzPts val="1900"/>
            </a:pPr>
            <a:endParaRPr lang="en-US" sz="1600" b="1" dirty="0">
              <a:solidFill>
                <a:schemeClr val="bg2"/>
              </a:solidFill>
              <a:latin typeface="Roboto" panose="02000000000000000000" pitchFamily="2" charset="0"/>
              <a:ea typeface="Roboto" panose="02000000000000000000" pitchFamily="2" charset="0"/>
            </a:endParaRPr>
          </a:p>
          <a:p>
            <a:pPr marL="107950">
              <a:buSzPts val="1900"/>
            </a:pPr>
            <a:r>
              <a:rPr lang="en-US" sz="1600" b="1" dirty="0">
                <a:solidFill>
                  <a:schemeClr val="bg1"/>
                </a:solidFill>
                <a:latin typeface="Roboto" panose="02000000000000000000" pitchFamily="2" charset="0"/>
                <a:ea typeface="Roboto" panose="02000000000000000000" pitchFamily="2" charset="0"/>
              </a:rPr>
              <a:t>By the end of Level 2, children will have had the opportunities to:</a:t>
            </a:r>
          </a:p>
        </p:txBody>
      </p:sp>
      <p:cxnSp>
        <p:nvCxnSpPr>
          <p:cNvPr id="19" name="Straight Connector 18">
            <a:extLst>
              <a:ext uri="{FF2B5EF4-FFF2-40B4-BE49-F238E27FC236}">
                <a16:creationId xmlns:a16="http://schemas.microsoft.com/office/drawing/2014/main" id="{03E04D34-BDD9-2140-8302-AB3EC565B1DA}"/>
              </a:ext>
            </a:extLst>
          </p:cNvPr>
          <p:cNvCxnSpPr>
            <a:cxnSpLocks/>
          </p:cNvCxnSpPr>
          <p:nvPr/>
        </p:nvCxnSpPr>
        <p:spPr>
          <a:xfrm>
            <a:off x="3162738" y="2476093"/>
            <a:ext cx="1051357" cy="0"/>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7" name="Google Shape;91;p14">
            <a:extLst>
              <a:ext uri="{FF2B5EF4-FFF2-40B4-BE49-F238E27FC236}">
                <a16:creationId xmlns:a16="http://schemas.microsoft.com/office/drawing/2014/main" id="{D621CAA5-C34C-4643-B2FE-9D77A2F47342}"/>
              </a:ext>
            </a:extLst>
          </p:cNvPr>
          <p:cNvPicPr preferRelativeResize="0"/>
          <p:nvPr/>
        </p:nvPicPr>
        <p:blipFill>
          <a:blip r:embed="rId3"/>
          <a:srcRect/>
          <a:stretch/>
        </p:blipFill>
        <p:spPr>
          <a:xfrm>
            <a:off x="823137" y="3277640"/>
            <a:ext cx="3170412" cy="3123151"/>
          </a:xfrm>
          <a:prstGeom prst="rect">
            <a:avLst/>
          </a:prstGeom>
          <a:noFill/>
          <a:ln w="22225">
            <a:solidFill>
              <a:srgbClr val="F0821B"/>
            </a:solidFill>
          </a:ln>
        </p:spPr>
      </p:pic>
      <p:pic>
        <p:nvPicPr>
          <p:cNvPr id="4" name="Picture 3">
            <a:extLst>
              <a:ext uri="{FF2B5EF4-FFF2-40B4-BE49-F238E27FC236}">
                <a16:creationId xmlns:a16="http://schemas.microsoft.com/office/drawing/2014/main" id="{BFB0560C-8301-5EFF-CF85-FA69F2AEA622}"/>
              </a:ext>
            </a:extLst>
          </p:cNvPr>
          <p:cNvPicPr>
            <a:picLocks noChangeAspect="1"/>
          </p:cNvPicPr>
          <p:nvPr/>
        </p:nvPicPr>
        <p:blipFill>
          <a:blip r:embed="rId4"/>
          <a:stretch>
            <a:fillRect/>
          </a:stretch>
        </p:blipFill>
        <p:spPr>
          <a:xfrm>
            <a:off x="7814622" y="2183391"/>
            <a:ext cx="1131782" cy="1615836"/>
          </a:xfrm>
          <a:prstGeom prst="rect">
            <a:avLst/>
          </a:prstGeom>
        </p:spPr>
      </p:pic>
      <p:pic>
        <p:nvPicPr>
          <p:cNvPr id="8" name="Picture 7">
            <a:extLst>
              <a:ext uri="{FF2B5EF4-FFF2-40B4-BE49-F238E27FC236}">
                <a16:creationId xmlns:a16="http://schemas.microsoft.com/office/drawing/2014/main" id="{D89221F2-9765-070A-D00D-2DA62FBDF9A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20372" y="5180001"/>
            <a:ext cx="1092522" cy="1320903"/>
          </a:xfrm>
          <a:prstGeom prst="rect">
            <a:avLst/>
          </a:prstGeom>
        </p:spPr>
      </p:pic>
      <p:pic>
        <p:nvPicPr>
          <p:cNvPr id="20" name="Picture 19">
            <a:extLst>
              <a:ext uri="{FF2B5EF4-FFF2-40B4-BE49-F238E27FC236}">
                <a16:creationId xmlns:a16="http://schemas.microsoft.com/office/drawing/2014/main" id="{42293D54-0AF7-473D-A113-6074D7F5187A}"/>
              </a:ext>
            </a:extLst>
          </p:cNvPr>
          <p:cNvPicPr>
            <a:picLocks noChangeAspect="1"/>
          </p:cNvPicPr>
          <p:nvPr/>
        </p:nvPicPr>
        <p:blipFill rotWithShape="1">
          <a:blip r:embed="rId6"/>
          <a:srcRect l="-35" t="15674" r="69745" b="73084"/>
          <a:stretch/>
        </p:blipFill>
        <p:spPr>
          <a:xfrm>
            <a:off x="6885962" y="0"/>
            <a:ext cx="2477673" cy="1299740"/>
          </a:xfrm>
          <a:prstGeom prst="rect">
            <a:avLst/>
          </a:prstGeom>
        </p:spPr>
      </p:pic>
    </p:spTree>
    <p:extLst>
      <p:ext uri="{BB962C8B-B14F-4D97-AF65-F5344CB8AC3E}">
        <p14:creationId xmlns:p14="http://schemas.microsoft.com/office/powerpoint/2010/main" val="2345719313"/>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9;p3">
            <a:extLst>
              <a:ext uri="{FF2B5EF4-FFF2-40B4-BE49-F238E27FC236}">
                <a16:creationId xmlns:a16="http://schemas.microsoft.com/office/drawing/2014/main" id="{561E0D02-D24B-DC46-AA2C-51F5B839752D}"/>
              </a:ext>
            </a:extLst>
          </p:cNvPr>
          <p:cNvSpPr/>
          <p:nvPr/>
        </p:nvSpPr>
        <p:spPr>
          <a:xfrm>
            <a:off x="355600" y="263829"/>
            <a:ext cx="8432800" cy="853772"/>
          </a:xfrm>
          <a:prstGeom prst="roundRect">
            <a:avLst>
              <a:gd name="adj" fmla="val 50000"/>
            </a:avLst>
          </a:prstGeom>
          <a:solidFill>
            <a:srgbClr val="F0821B"/>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3000" b="1" dirty="0">
                <a:solidFill>
                  <a:schemeClr val="lt1"/>
                </a:solidFill>
                <a:latin typeface="Roboto"/>
                <a:ea typeface="Roboto"/>
                <a:cs typeface="Roboto"/>
                <a:sym typeface="Roboto"/>
              </a:rPr>
              <a:t>Level 2 Actions and Mnemonics</a:t>
            </a:r>
            <a:endParaRPr sz="3000" b="1" dirty="0"/>
          </a:p>
        </p:txBody>
      </p:sp>
      <p:pic>
        <p:nvPicPr>
          <p:cNvPr id="4" name="Google Shape;97;p15">
            <a:extLst>
              <a:ext uri="{FF2B5EF4-FFF2-40B4-BE49-F238E27FC236}">
                <a16:creationId xmlns:a16="http://schemas.microsoft.com/office/drawing/2014/main" id="{DA2B972C-913D-2649-8D32-F801E6B87A17}"/>
              </a:ext>
            </a:extLst>
          </p:cNvPr>
          <p:cNvPicPr preferRelativeResize="0"/>
          <p:nvPr/>
        </p:nvPicPr>
        <p:blipFill>
          <a:blip r:embed="rId2"/>
          <a:srcRect/>
          <a:stretch/>
        </p:blipFill>
        <p:spPr>
          <a:xfrm>
            <a:off x="1447060" y="1328901"/>
            <a:ext cx="6492000" cy="4233585"/>
          </a:xfrm>
          <a:prstGeom prst="rect">
            <a:avLst/>
          </a:prstGeom>
          <a:noFill/>
          <a:ln w="22225">
            <a:solidFill>
              <a:srgbClr val="F0821B"/>
            </a:solidFill>
          </a:ln>
        </p:spPr>
      </p:pic>
      <p:sp>
        <p:nvSpPr>
          <p:cNvPr id="5" name="Rounded Rectangle 4">
            <a:extLst>
              <a:ext uri="{FF2B5EF4-FFF2-40B4-BE49-F238E27FC236}">
                <a16:creationId xmlns:a16="http://schemas.microsoft.com/office/drawing/2014/main" id="{F69EADD9-110D-1440-827A-14F7C0742FD9}"/>
              </a:ext>
            </a:extLst>
          </p:cNvPr>
          <p:cNvSpPr/>
          <p:nvPr/>
        </p:nvSpPr>
        <p:spPr>
          <a:xfrm>
            <a:off x="2108120" y="5832714"/>
            <a:ext cx="4927759" cy="761457"/>
          </a:xfrm>
          <a:prstGeom prst="roundRect">
            <a:avLst/>
          </a:prstGeom>
          <a:solidFill>
            <a:srgbClr val="F0821B"/>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200" dirty="0">
                <a:solidFill>
                  <a:schemeClr val="bg1"/>
                </a:solidFill>
                <a:latin typeface="Roboto" panose="02000000000000000000" pitchFamily="2" charset="0"/>
                <a:ea typeface="Roboto" panose="02000000000000000000" pitchFamily="2" charset="0"/>
              </a:rPr>
              <a:t>Every sound has a corresponding action and mnemonic which helps children to remember them. You can support your child by modelling the same sounds and actions at home.</a:t>
            </a:r>
          </a:p>
        </p:txBody>
      </p:sp>
    </p:spTree>
    <p:extLst>
      <p:ext uri="{BB962C8B-B14F-4D97-AF65-F5344CB8AC3E}">
        <p14:creationId xmlns:p14="http://schemas.microsoft.com/office/powerpoint/2010/main" val="355353215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Twinkl Template">
      <a:dk1>
        <a:srgbClr val="1C1C1C"/>
      </a:dk1>
      <a:lt1>
        <a:srgbClr val="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TotalTime>
  <Words>1001</Words>
  <Application>Microsoft Office PowerPoint</Application>
  <PresentationFormat>On-screen Show (4:3)</PresentationFormat>
  <Paragraphs>147</Paragraphs>
  <Slides>13</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Roboto</vt:lpstr>
      <vt:lpstr>Calibri</vt:lpstr>
      <vt:lpstr>Arial</vt:lpstr>
      <vt:lpstr>Courier New</vt:lpstr>
      <vt:lpstr>Office Theme</vt:lpstr>
      <vt:lpstr>PowerPoint Presentation</vt:lpstr>
      <vt:lpstr>PowerPoint Presentation</vt:lpstr>
      <vt:lpstr>Phonics Terminology Here is some of the terminology you might hear as your children begin to learn phonics.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Charlotte Walker</dc:creator>
  <cp:lastModifiedBy>Leah Peters</cp:lastModifiedBy>
  <cp:revision>63</cp:revision>
  <dcterms:created xsi:type="dcterms:W3CDTF">2018-11-28T12:21:41Z</dcterms:created>
  <dcterms:modified xsi:type="dcterms:W3CDTF">2022-06-30T15:22:49Z</dcterms:modified>
</cp:coreProperties>
</file>