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0" r:id="rId6"/>
    <p:sldId id="261" r:id="rId7"/>
    <p:sldId id="262" r:id="rId8"/>
    <p:sldId id="267" r:id="rId9"/>
    <p:sldId id="268" r:id="rId10"/>
    <p:sldId id="263" r:id="rId11"/>
    <p:sldId id="270" r:id="rId12"/>
    <p:sldId id="264" r:id="rId13"/>
    <p:sldId id="272" r:id="rId14"/>
    <p:sldId id="271" r:id="rId15"/>
    <p:sldId id="273" r:id="rId16"/>
    <p:sldId id="265" r:id="rId17"/>
    <p:sldId id="274" r:id="rId18"/>
    <p:sldId id="275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3"/>
    <p:restoredTop sz="93613" autoAdjust="0"/>
  </p:normalViewPr>
  <p:slideViewPr>
    <p:cSldViewPr snapToGrid="0" snapToObjects="1">
      <p:cViewPr varScale="1">
        <p:scale>
          <a:sx n="105" d="100"/>
          <a:sy n="105" d="100"/>
        </p:scale>
        <p:origin x="1288" y="92"/>
      </p:cViewPr>
      <p:guideLst>
        <p:guide orient="horz" pos="2160"/>
        <p:guide pos="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BD2303A2-F8B1-40CE-B12B-7A7C4EC5F6B3}"/>
    <pc:docChg chg="custSel modSld">
      <pc:chgData name="James Clegg" userId="c6df1435-7a36-4b38-be4d-16e68e91152f" providerId="ADAL" clId="{BD2303A2-F8B1-40CE-B12B-7A7C4EC5F6B3}" dt="2021-06-28T13:29:44.791" v="15"/>
      <pc:docMkLst>
        <pc:docMk/>
      </pc:docMkLst>
      <pc:sldChg chg="delSp modTransition delAnim">
        <pc:chgData name="James Clegg" userId="c6df1435-7a36-4b38-be4d-16e68e91152f" providerId="ADAL" clId="{BD2303A2-F8B1-40CE-B12B-7A7C4EC5F6B3}" dt="2021-06-28T13:29:44.791" v="15"/>
        <pc:sldMkLst>
          <pc:docMk/>
          <pc:sldMk cId="3299310921" sldId="259"/>
        </pc:sldMkLst>
        <pc:picChg chg="del">
          <ac:chgData name="James Clegg" userId="c6df1435-7a36-4b38-be4d-16e68e91152f" providerId="ADAL" clId="{BD2303A2-F8B1-40CE-B12B-7A7C4EC5F6B3}" dt="2021-06-28T13:29:20.784" v="0" actId="478"/>
          <ac:picMkLst>
            <pc:docMk/>
            <pc:sldMk cId="3299310921" sldId="259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BD2303A2-F8B1-40CE-B12B-7A7C4EC5F6B3}" dt="2021-06-28T13:29:44.791" v="15"/>
        <pc:sldMkLst>
          <pc:docMk/>
          <pc:sldMk cId="543163454" sldId="260"/>
        </pc:sldMkLst>
        <pc:picChg chg="del">
          <ac:chgData name="James Clegg" userId="c6df1435-7a36-4b38-be4d-16e68e91152f" providerId="ADAL" clId="{BD2303A2-F8B1-40CE-B12B-7A7C4EC5F6B3}" dt="2021-06-28T13:29:22.097" v="1" actId="478"/>
          <ac:picMkLst>
            <pc:docMk/>
            <pc:sldMk cId="543163454" sldId="260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BD2303A2-F8B1-40CE-B12B-7A7C4EC5F6B3}" dt="2021-06-28T13:29:44.791" v="15"/>
        <pc:sldMkLst>
          <pc:docMk/>
          <pc:sldMk cId="3754808443" sldId="261"/>
        </pc:sldMkLst>
        <pc:picChg chg="del">
          <ac:chgData name="James Clegg" userId="c6df1435-7a36-4b38-be4d-16e68e91152f" providerId="ADAL" clId="{BD2303A2-F8B1-40CE-B12B-7A7C4EC5F6B3}" dt="2021-06-28T13:29:23.240" v="2" actId="478"/>
          <ac:picMkLst>
            <pc:docMk/>
            <pc:sldMk cId="3754808443" sldId="26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BD2303A2-F8B1-40CE-B12B-7A7C4EC5F6B3}" dt="2021-06-28T13:29:44.791" v="15"/>
        <pc:sldMkLst>
          <pc:docMk/>
          <pc:sldMk cId="2074492544" sldId="262"/>
        </pc:sldMkLst>
        <pc:picChg chg="del">
          <ac:chgData name="James Clegg" userId="c6df1435-7a36-4b38-be4d-16e68e91152f" providerId="ADAL" clId="{BD2303A2-F8B1-40CE-B12B-7A7C4EC5F6B3}" dt="2021-06-28T13:29:24.437" v="3" actId="478"/>
          <ac:picMkLst>
            <pc:docMk/>
            <pc:sldMk cId="2074492544" sldId="262"/>
            <ac:picMk id="5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BD2303A2-F8B1-40CE-B12B-7A7C4EC5F6B3}" dt="2021-06-28T13:29:44.791" v="15"/>
        <pc:sldMkLst>
          <pc:docMk/>
          <pc:sldMk cId="1115414497" sldId="263"/>
        </pc:sldMkLst>
        <pc:picChg chg="del">
          <ac:chgData name="James Clegg" userId="c6df1435-7a36-4b38-be4d-16e68e91152f" providerId="ADAL" clId="{BD2303A2-F8B1-40CE-B12B-7A7C4EC5F6B3}" dt="2021-06-28T13:29:27.983" v="6" actId="478"/>
          <ac:picMkLst>
            <pc:docMk/>
            <pc:sldMk cId="1115414497" sldId="263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BD2303A2-F8B1-40CE-B12B-7A7C4EC5F6B3}" dt="2021-06-28T13:29:44.791" v="15"/>
        <pc:sldMkLst>
          <pc:docMk/>
          <pc:sldMk cId="3876988678" sldId="264"/>
        </pc:sldMkLst>
        <pc:picChg chg="del">
          <ac:chgData name="James Clegg" userId="c6df1435-7a36-4b38-be4d-16e68e91152f" providerId="ADAL" clId="{BD2303A2-F8B1-40CE-B12B-7A7C4EC5F6B3}" dt="2021-06-28T13:29:30.032" v="8" actId="478"/>
          <ac:picMkLst>
            <pc:docMk/>
            <pc:sldMk cId="3876988678" sldId="264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BD2303A2-F8B1-40CE-B12B-7A7C4EC5F6B3}" dt="2021-06-28T13:29:44.791" v="15"/>
        <pc:sldMkLst>
          <pc:docMk/>
          <pc:sldMk cId="1141744902" sldId="265"/>
        </pc:sldMkLst>
        <pc:picChg chg="del">
          <ac:chgData name="James Clegg" userId="c6df1435-7a36-4b38-be4d-16e68e91152f" providerId="ADAL" clId="{BD2303A2-F8B1-40CE-B12B-7A7C4EC5F6B3}" dt="2021-06-28T13:29:34.549" v="12" actId="478"/>
          <ac:picMkLst>
            <pc:docMk/>
            <pc:sldMk cId="1141744902" sldId="265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BD2303A2-F8B1-40CE-B12B-7A7C4EC5F6B3}" dt="2021-06-28T13:29:44.791" v="15"/>
        <pc:sldMkLst>
          <pc:docMk/>
          <pc:sldMk cId="2278022836" sldId="267"/>
        </pc:sldMkLst>
        <pc:picChg chg="del">
          <ac:chgData name="James Clegg" userId="c6df1435-7a36-4b38-be4d-16e68e91152f" providerId="ADAL" clId="{BD2303A2-F8B1-40CE-B12B-7A7C4EC5F6B3}" dt="2021-06-28T13:29:25.695" v="4" actId="478"/>
          <ac:picMkLst>
            <pc:docMk/>
            <pc:sldMk cId="2278022836" sldId="267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BD2303A2-F8B1-40CE-B12B-7A7C4EC5F6B3}" dt="2021-06-28T13:29:44.791" v="15"/>
        <pc:sldMkLst>
          <pc:docMk/>
          <pc:sldMk cId="2193797193" sldId="268"/>
        </pc:sldMkLst>
        <pc:picChg chg="del">
          <ac:chgData name="James Clegg" userId="c6df1435-7a36-4b38-be4d-16e68e91152f" providerId="ADAL" clId="{BD2303A2-F8B1-40CE-B12B-7A7C4EC5F6B3}" dt="2021-06-28T13:29:26.839" v="5" actId="478"/>
          <ac:picMkLst>
            <pc:docMk/>
            <pc:sldMk cId="2193797193" sldId="268"/>
            <ac:picMk id="5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BD2303A2-F8B1-40CE-B12B-7A7C4EC5F6B3}" dt="2021-06-28T13:29:44.791" v="15"/>
        <pc:sldMkLst>
          <pc:docMk/>
          <pc:sldMk cId="952859820" sldId="270"/>
        </pc:sldMkLst>
        <pc:picChg chg="del">
          <ac:chgData name="James Clegg" userId="c6df1435-7a36-4b38-be4d-16e68e91152f" providerId="ADAL" clId="{BD2303A2-F8B1-40CE-B12B-7A7C4EC5F6B3}" dt="2021-06-28T13:29:29.084" v="7" actId="478"/>
          <ac:picMkLst>
            <pc:docMk/>
            <pc:sldMk cId="952859820" sldId="270"/>
            <ac:picMk id="1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BD2303A2-F8B1-40CE-B12B-7A7C4EC5F6B3}" dt="2021-06-28T13:29:44.791" v="15"/>
        <pc:sldMkLst>
          <pc:docMk/>
          <pc:sldMk cId="737455873" sldId="271"/>
        </pc:sldMkLst>
        <pc:picChg chg="del">
          <ac:chgData name="James Clegg" userId="c6df1435-7a36-4b38-be4d-16e68e91152f" providerId="ADAL" clId="{BD2303A2-F8B1-40CE-B12B-7A7C4EC5F6B3}" dt="2021-06-28T13:29:32.125" v="10" actId="478"/>
          <ac:picMkLst>
            <pc:docMk/>
            <pc:sldMk cId="737455873" sldId="271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BD2303A2-F8B1-40CE-B12B-7A7C4EC5F6B3}" dt="2021-06-28T13:29:44.791" v="15"/>
        <pc:sldMkLst>
          <pc:docMk/>
          <pc:sldMk cId="135046745" sldId="272"/>
        </pc:sldMkLst>
        <pc:picChg chg="del">
          <ac:chgData name="James Clegg" userId="c6df1435-7a36-4b38-be4d-16e68e91152f" providerId="ADAL" clId="{BD2303A2-F8B1-40CE-B12B-7A7C4EC5F6B3}" dt="2021-06-28T13:29:31.035" v="9" actId="478"/>
          <ac:picMkLst>
            <pc:docMk/>
            <pc:sldMk cId="135046745" sldId="272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BD2303A2-F8B1-40CE-B12B-7A7C4EC5F6B3}" dt="2021-06-28T13:29:44.791" v="15"/>
        <pc:sldMkLst>
          <pc:docMk/>
          <pc:sldMk cId="3244144665" sldId="273"/>
        </pc:sldMkLst>
        <pc:picChg chg="del">
          <ac:chgData name="James Clegg" userId="c6df1435-7a36-4b38-be4d-16e68e91152f" providerId="ADAL" clId="{BD2303A2-F8B1-40CE-B12B-7A7C4EC5F6B3}" dt="2021-06-28T13:29:33.279" v="11" actId="478"/>
          <ac:picMkLst>
            <pc:docMk/>
            <pc:sldMk cId="3244144665" sldId="273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BD2303A2-F8B1-40CE-B12B-7A7C4EC5F6B3}" dt="2021-06-28T13:29:44.791" v="15"/>
        <pc:sldMkLst>
          <pc:docMk/>
          <pc:sldMk cId="4091872516" sldId="274"/>
        </pc:sldMkLst>
        <pc:picChg chg="del">
          <ac:chgData name="James Clegg" userId="c6df1435-7a36-4b38-be4d-16e68e91152f" providerId="ADAL" clId="{BD2303A2-F8B1-40CE-B12B-7A7C4EC5F6B3}" dt="2021-06-28T13:29:35.594" v="13" actId="478"/>
          <ac:picMkLst>
            <pc:docMk/>
            <pc:sldMk cId="4091872516" sldId="274"/>
            <ac:picMk id="1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BD2303A2-F8B1-40CE-B12B-7A7C4EC5F6B3}" dt="2021-06-28T13:29:44.791" v="15"/>
        <pc:sldMkLst>
          <pc:docMk/>
          <pc:sldMk cId="1605768754" sldId="275"/>
        </pc:sldMkLst>
        <pc:picChg chg="del">
          <ac:chgData name="James Clegg" userId="c6df1435-7a36-4b38-be4d-16e68e91152f" providerId="ADAL" clId="{BD2303A2-F8B1-40CE-B12B-7A7C4EC5F6B3}" dt="2021-06-28T13:29:36.649" v="14" actId="478"/>
          <ac:picMkLst>
            <pc:docMk/>
            <pc:sldMk cId="1605768754" sldId="275"/>
            <ac:picMk id="1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0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.jpg"/><Relationship Id="rId12" Type="http://schemas.openxmlformats.org/officeDocument/2006/relationships/image" Target="../media/image2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30.png"/><Relationship Id="rId3" Type="http://schemas.openxmlformats.org/officeDocument/2006/relationships/image" Target="../media/image2.jpg"/><Relationship Id="rId12" Type="http://schemas.openxmlformats.org/officeDocument/2006/relationships/image" Target="../media/image29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11" Type="http://schemas.openxmlformats.org/officeDocument/2006/relationships/image" Target="../media/image280.png"/><Relationship Id="rId5" Type="http://schemas.openxmlformats.org/officeDocument/2006/relationships/image" Target="../media/image13.png"/><Relationship Id="rId10" Type="http://schemas.openxmlformats.org/officeDocument/2006/relationships/image" Target="../media/image270.png"/><Relationship Id="rId4" Type="http://schemas.openxmlformats.org/officeDocument/2006/relationships/image" Target="../media/image3.png"/><Relationship Id="rId9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.png"/><Relationship Id="rId9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FDE9C-8100-4A81-8397-49F09BF35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83" y="3340345"/>
            <a:ext cx="2124075" cy="2562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847301-09D6-45F2-AC62-AC0117F65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547" y="3270619"/>
            <a:ext cx="2124075" cy="2333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BDF400-66CD-4BAD-8528-FD5AA5073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936" y="4621457"/>
            <a:ext cx="1017457" cy="828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E5B953-579A-43CA-A589-E5FB0C4DC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9517" y="484574"/>
            <a:ext cx="2678700" cy="1789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5C52D-CCF9-4803-A17D-ADCABEEEB2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64484">
            <a:off x="772721" y="4653437"/>
            <a:ext cx="755647" cy="504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100260-280D-480D-8373-22C58E4B5D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0153" y="378971"/>
            <a:ext cx="2614749" cy="1744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C70F03-4DE0-498D-B048-1DEC801EA5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0832" y="1979127"/>
            <a:ext cx="6084335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1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123580D0-2A26-4A9E-8202-26AE54867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708426"/>
              </p:ext>
            </p:extLst>
          </p:nvPr>
        </p:nvGraphicFramePr>
        <p:xfrm>
          <a:off x="1199546" y="3326298"/>
          <a:ext cx="6604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3932009717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08492303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02582639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41165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61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Todmorden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12:18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13:18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83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Manchester Airport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99172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371" y="436461"/>
            <a:ext cx="1111686" cy="1357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2AA642-2823-405F-AFCC-B1FEBF6DDC0E}"/>
                  </a:ext>
                </a:extLst>
              </p:cNvPr>
              <p:cNvSpPr txBox="1"/>
              <p:nvPr/>
            </p:nvSpPr>
            <p:spPr>
              <a:xfrm>
                <a:off x="5838690" y="2288327"/>
                <a:ext cx="3929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 hour 22 mins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2AA642-2823-405F-AFCC-B1FEBF6DD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690" y="2288327"/>
                <a:ext cx="392971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2523368" y="5166843"/>
            <a:ext cx="498443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03836" y="5053312"/>
            <a:ext cx="0" cy="25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61110" y="5039991"/>
            <a:ext cx="0" cy="25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rved Down Arrow 7"/>
          <p:cNvSpPr/>
          <p:nvPr/>
        </p:nvSpPr>
        <p:spPr>
          <a:xfrm rot="5400000">
            <a:off x="2967164" y="4773354"/>
            <a:ext cx="146492" cy="619356"/>
          </a:xfrm>
          <a:prstGeom prst="leftBracket">
            <a:avLst>
              <a:gd name="adj" fmla="val 383591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77648" y="4695956"/>
                <a:ext cx="11255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2 mins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648" y="4695956"/>
                <a:ext cx="1125523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3358890" y="5032284"/>
            <a:ext cx="0" cy="25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67071" y="4695956"/>
                <a:ext cx="1421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20 mins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071" y="4695956"/>
                <a:ext cx="1421521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rved Down Arrow 7"/>
          <p:cNvSpPr/>
          <p:nvPr/>
        </p:nvSpPr>
        <p:spPr>
          <a:xfrm rot="5400000">
            <a:off x="4076813" y="4301296"/>
            <a:ext cx="161317" cy="1551857"/>
          </a:xfrm>
          <a:prstGeom prst="leftBracket">
            <a:avLst>
              <a:gd name="adj" fmla="val 611401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944770" y="5039991"/>
            <a:ext cx="0" cy="25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71292" y="4695956"/>
                <a:ext cx="1178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1 hour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292" y="4695956"/>
                <a:ext cx="1178487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rved Down Arrow 7"/>
          <p:cNvSpPr/>
          <p:nvPr/>
        </p:nvSpPr>
        <p:spPr>
          <a:xfrm rot="5400000">
            <a:off x="6030746" y="3954501"/>
            <a:ext cx="138278" cy="2248852"/>
          </a:xfrm>
          <a:prstGeom prst="leftBracket">
            <a:avLst>
              <a:gd name="adj" fmla="val 813163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41757" y="5229547"/>
            <a:ext cx="191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12:18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03491" y="5229547"/>
            <a:ext cx="191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12:20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84950" y="5229547"/>
            <a:ext cx="191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12:40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07031" y="5229547"/>
            <a:ext cx="191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13:40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27320" y="4171114"/>
            <a:ext cx="78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13:40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88592" y="4171114"/>
            <a:ext cx="78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14:17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30612" y="4171114"/>
            <a:ext cx="78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14:40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010516" y="3357176"/>
            <a:ext cx="1420756" cy="13059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2F5063-3A59-4A79-9013-FB1B443A7881}"/>
              </a:ext>
            </a:extLst>
          </p:cNvPr>
          <p:cNvSpPr txBox="1"/>
          <p:nvPr/>
        </p:nvSpPr>
        <p:spPr>
          <a:xfrm>
            <a:off x="1189500" y="853391"/>
            <a:ext cx="7683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Ron is going on holiday with his mum, dad and brother.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9B9652-BA8B-48F6-B8D3-DC956D393291}"/>
              </a:ext>
            </a:extLst>
          </p:cNvPr>
          <p:cNvSpPr txBox="1"/>
          <p:nvPr/>
        </p:nvSpPr>
        <p:spPr>
          <a:xfrm>
            <a:off x="886754" y="1321822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They need to be at the airport for 14:15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0F2EC7-4A68-4AED-98BD-856B1B43A446}"/>
              </a:ext>
            </a:extLst>
          </p:cNvPr>
          <p:cNvSpPr txBox="1"/>
          <p:nvPr/>
        </p:nvSpPr>
        <p:spPr>
          <a:xfrm>
            <a:off x="886754" y="1790253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They are getting a train from </a:t>
            </a:r>
            <a:r>
              <a:rPr lang="en-GB" sz="2400" dirty="0" err="1"/>
              <a:t>Todmorden</a:t>
            </a:r>
            <a:r>
              <a:rPr lang="en-GB" sz="2400" dirty="0"/>
              <a:t> to Manchester airport.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6FD1B0-A92C-4150-B617-D06D5041E28E}"/>
              </a:ext>
            </a:extLst>
          </p:cNvPr>
          <p:cNvSpPr txBox="1"/>
          <p:nvPr/>
        </p:nvSpPr>
        <p:spPr>
          <a:xfrm>
            <a:off x="886754" y="2258685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It’s an 82 minute journey.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78AB7A-D8FF-4772-A931-62E6506D1643}"/>
              </a:ext>
            </a:extLst>
          </p:cNvPr>
          <p:cNvSpPr txBox="1"/>
          <p:nvPr/>
        </p:nvSpPr>
        <p:spPr>
          <a:xfrm>
            <a:off x="886754" y="2710182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train should they get?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  <p:bldP spid="19" grpId="0"/>
      <p:bldP spid="19" grpId="1"/>
      <p:bldP spid="20" grpId="0" animBg="1"/>
      <p:bldP spid="20" grpId="1" animBg="1"/>
      <p:bldP spid="22" grpId="0"/>
      <p:bldP spid="22" grpId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7" grpId="2"/>
      <p:bldP spid="28" grpId="0"/>
      <p:bldP spid="29" grpId="0"/>
      <p:bldP spid="30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371" y="436461"/>
            <a:ext cx="1111686" cy="1357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1021899" y="658358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train makes two stops on the way to the airport.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1021899" y="1111794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It takes 23 minutes to get from </a:t>
            </a:r>
            <a:r>
              <a:rPr lang="en-GB" sz="2400" dirty="0" err="1"/>
              <a:t>Todmorden</a:t>
            </a:r>
            <a:r>
              <a:rPr lang="en-GB" sz="2400" dirty="0"/>
              <a:t> to Rochdale.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1021899" y="1565230"/>
            <a:ext cx="828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It takes 31 minutes to get from Manchester Victoria to Manchester Airport.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31342"/>
              </p:ext>
            </p:extLst>
          </p:nvPr>
        </p:nvGraphicFramePr>
        <p:xfrm>
          <a:off x="1831957" y="2983632"/>
          <a:ext cx="6604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3932009717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08492303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02582639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41165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21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Todmorden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12:18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13:18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61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Rochdale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83472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dirty="0"/>
                        <a:t>Manchester Victoria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75843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dirty="0"/>
                        <a:t>Manchester Airport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13:40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14:17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14:40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9917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1021899" y="2387998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Complete the timetable.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97C59F-F419-4619-B21C-C71DB733E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804" y="2274825"/>
            <a:ext cx="747045" cy="747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6866648" y="24175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4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C3C8F9E-C582-4EEA-A024-DAA7120B1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160369"/>
              </p:ext>
            </p:extLst>
          </p:nvPr>
        </p:nvGraphicFramePr>
        <p:xfrm>
          <a:off x="1831957" y="2983632"/>
          <a:ext cx="6604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3932009717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08492303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02582639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41165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21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Todmorden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12:18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13:18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61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Rochdale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83472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dirty="0"/>
                        <a:t>Manchester Victoria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75843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dirty="0"/>
                        <a:t>Manchester Airport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13:40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14:17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14:40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99172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371" y="436461"/>
            <a:ext cx="1111686" cy="1357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1021899" y="1111794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It takes 23 minutes to get from </a:t>
            </a:r>
            <a:r>
              <a:rPr lang="en-GB" sz="2400" dirty="0" err="1"/>
              <a:t>Todmorden</a:t>
            </a:r>
            <a:r>
              <a:rPr lang="en-GB" sz="2400" dirty="0"/>
              <a:t> to Rochdale.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1021899" y="1565230"/>
            <a:ext cx="828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It takes 31 minutes to get from Manchester Victoria to Manchester Airport.</a:t>
            </a:r>
          </a:p>
        </p:txBody>
      </p:sp>
      <p:sp>
        <p:nvSpPr>
          <p:cNvPr id="9" name="Curved Right Arrow 8"/>
          <p:cNvSpPr/>
          <p:nvPr/>
        </p:nvSpPr>
        <p:spPr>
          <a:xfrm>
            <a:off x="1529057" y="3859636"/>
            <a:ext cx="270340" cy="5355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9490" y="3891471"/>
                <a:ext cx="1266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23 mins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90" y="3891471"/>
                <a:ext cx="1266604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961297" y="3739389"/>
            <a:ext cx="78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12:41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2187" y="3739389"/>
            <a:ext cx="78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13:18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52443" y="3739389"/>
            <a:ext cx="78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13:41</a:t>
            </a:r>
          </a:p>
        </p:txBody>
      </p:sp>
      <p:sp>
        <p:nvSpPr>
          <p:cNvPr id="17" name="Curved Right Arrow 16"/>
          <p:cNvSpPr/>
          <p:nvPr/>
        </p:nvSpPr>
        <p:spPr>
          <a:xfrm flipV="1">
            <a:off x="1529057" y="4614794"/>
            <a:ext cx="239726" cy="5355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6660" y="4728836"/>
                <a:ext cx="1266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dirty="0"/>
                  <a:t> 31 mins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60" y="4728836"/>
                <a:ext cx="1266604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948417" y="4224141"/>
            <a:ext cx="78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13:09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9938" y="4224141"/>
            <a:ext cx="78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13:46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8391" y="4224141"/>
            <a:ext cx="78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14:09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BDF013-D03C-4138-BE88-DFFED7513635}"/>
              </a:ext>
            </a:extLst>
          </p:cNvPr>
          <p:cNvSpPr txBox="1"/>
          <p:nvPr/>
        </p:nvSpPr>
        <p:spPr>
          <a:xfrm>
            <a:off x="1021899" y="658358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train makes two stops on the way to the airport.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903858-16A3-4949-9119-2E60287F2CC7}"/>
              </a:ext>
            </a:extLst>
          </p:cNvPr>
          <p:cNvSpPr txBox="1"/>
          <p:nvPr/>
        </p:nvSpPr>
        <p:spPr>
          <a:xfrm>
            <a:off x="1021899" y="2387998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Complete the timetable.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1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46236"/>
              </p:ext>
            </p:extLst>
          </p:nvPr>
        </p:nvGraphicFramePr>
        <p:xfrm>
          <a:off x="5783695" y="2682617"/>
          <a:ext cx="3302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3932009717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08492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21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Todmorden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12:18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61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Rochdale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12:41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83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Manchester Victoria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13:09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758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Manchester Airport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13:40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99172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371" y="436461"/>
            <a:ext cx="1111686" cy="1357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1340226" y="853391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Ron is going on holiday with his mum, dad and brother.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796745" y="1562708"/>
            <a:ext cx="441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Here are the price of train tickets: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796745" y="2176773"/>
            <a:ext cx="441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Family of 4 return ticket: £40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796746" y="3583529"/>
            <a:ext cx="441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Child return ticket: £8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688289" y="4314138"/>
            <a:ext cx="441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Adult return ticket: £18</a:t>
            </a:r>
          </a:p>
        </p:txBody>
      </p:sp>
      <p:sp>
        <p:nvSpPr>
          <p:cNvPr id="11" name="Arrow: Pentagon 22"/>
          <p:cNvSpPr/>
          <p:nvPr/>
        </p:nvSpPr>
        <p:spPr>
          <a:xfrm rot="20441448" flipH="1">
            <a:off x="3634905" y="3438955"/>
            <a:ext cx="1110388" cy="506566"/>
          </a:xfrm>
          <a:prstGeom prst="homePlat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20% off!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rrow: Pentagon 22"/>
              <p:cNvSpPr/>
              <p:nvPr/>
            </p:nvSpPr>
            <p:spPr>
              <a:xfrm rot="656022" flipH="1">
                <a:off x="3934396" y="4500092"/>
                <a:ext cx="1110388" cy="506566"/>
              </a:xfrm>
              <a:prstGeom prst="homePlat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b="0" i="0" smtClean="0"/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off!</a:t>
                </a:r>
              </a:p>
            </p:txBody>
          </p:sp>
        </mc:Choice>
        <mc:Fallback xmlns="">
          <p:sp>
            <p:nvSpPr>
              <p:cNvPr id="12" name="Arrow: Pentagon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56022" flipH="1">
                <a:off x="3934396" y="4500092"/>
                <a:ext cx="1110388" cy="506566"/>
              </a:xfrm>
              <a:prstGeom prst="homePlate">
                <a:avLst/>
              </a:prstGeom>
              <a:blipFill>
                <a:blip r:embed="rId8"/>
                <a:stretch>
                  <a:fillRect b="-17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D2D58B3-12CA-4753-B231-F3CE411D1975}"/>
              </a:ext>
            </a:extLst>
          </p:cNvPr>
          <p:cNvSpPr txBox="1"/>
          <p:nvPr/>
        </p:nvSpPr>
        <p:spPr>
          <a:xfrm>
            <a:off x="417371" y="2870749"/>
            <a:ext cx="528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Which is better value for money?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97C59F-F419-4619-B21C-C71DB733E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2131" y="1589297"/>
            <a:ext cx="747045" cy="7470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6524975" y="173198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74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253969"/>
              </p:ext>
            </p:extLst>
          </p:nvPr>
        </p:nvGraphicFramePr>
        <p:xfrm>
          <a:off x="5783695" y="2682617"/>
          <a:ext cx="3302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3932009717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08492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21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Todmorden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12:18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61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Rochdale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12:41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83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Manchester Victoria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13:09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758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Manchester Airport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13:40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99172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371" y="436461"/>
            <a:ext cx="1111686" cy="1357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1340226" y="853391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Ron is going on holiday with his mum, dad and brother.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796745" y="1562708"/>
            <a:ext cx="441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Here are the price of train tickets: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796745" y="2176773"/>
            <a:ext cx="441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Family of 4 return ticket: £40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796746" y="3583529"/>
            <a:ext cx="441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Child return ticket: £8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688289" y="4314138"/>
            <a:ext cx="441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Adult return ticket: £18</a:t>
            </a:r>
          </a:p>
        </p:txBody>
      </p:sp>
      <p:sp>
        <p:nvSpPr>
          <p:cNvPr id="11" name="Arrow: Pentagon 22"/>
          <p:cNvSpPr/>
          <p:nvPr/>
        </p:nvSpPr>
        <p:spPr>
          <a:xfrm rot="20441448" flipH="1">
            <a:off x="3634905" y="3438955"/>
            <a:ext cx="1110388" cy="506566"/>
          </a:xfrm>
          <a:prstGeom prst="homePlat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20% off!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rrow: Pentagon 22"/>
              <p:cNvSpPr/>
              <p:nvPr/>
            </p:nvSpPr>
            <p:spPr>
              <a:xfrm rot="656022" flipH="1">
                <a:off x="3934396" y="4500092"/>
                <a:ext cx="1110388" cy="506566"/>
              </a:xfrm>
              <a:prstGeom prst="homePlat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b="0" i="0" smtClean="0"/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off!</a:t>
                </a:r>
              </a:p>
            </p:txBody>
          </p:sp>
        </mc:Choice>
        <mc:Fallback xmlns="">
          <p:sp>
            <p:nvSpPr>
              <p:cNvPr id="12" name="Arrow: Pentagon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56022" flipH="1">
                <a:off x="3934396" y="4500092"/>
                <a:ext cx="1110388" cy="506566"/>
              </a:xfrm>
              <a:prstGeom prst="homePlate">
                <a:avLst/>
              </a:prstGeom>
              <a:blipFill>
                <a:blip r:embed="rId8"/>
                <a:stretch>
                  <a:fillRect b="-17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D2D58B3-12CA-4753-B231-F3CE411D1975}"/>
              </a:ext>
            </a:extLst>
          </p:cNvPr>
          <p:cNvSpPr txBox="1"/>
          <p:nvPr/>
        </p:nvSpPr>
        <p:spPr>
          <a:xfrm>
            <a:off x="417371" y="2870749"/>
            <a:ext cx="528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Which is better value for money?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06414"/>
              </p:ext>
            </p:extLst>
          </p:nvPr>
        </p:nvGraphicFramePr>
        <p:xfrm>
          <a:off x="5410600" y="2267598"/>
          <a:ext cx="36134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48">
                  <a:extLst>
                    <a:ext uri="{9D8B030D-6E8A-4147-A177-3AD203B41FA5}">
                      <a16:colId xmlns:a16="http://schemas.microsoft.com/office/drawing/2014/main" val="3217685788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4104435531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136544532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1231198152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280483951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662138897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1439181906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836074756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865929755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4103440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2546"/>
                  </a:ext>
                </a:extLst>
              </a:tr>
            </a:tbl>
          </a:graphicData>
        </a:graphic>
      </p:graphicFrame>
      <p:sp>
        <p:nvSpPr>
          <p:cNvPr id="17" name="Left Brace 16"/>
          <p:cNvSpPr/>
          <p:nvPr/>
        </p:nvSpPr>
        <p:spPr>
          <a:xfrm rot="5400000">
            <a:off x="7085192" y="277220"/>
            <a:ext cx="264298" cy="361348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886467" y="1612550"/>
            <a:ext cx="126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800p</a:t>
            </a:r>
          </a:p>
        </p:txBody>
      </p:sp>
      <p:sp>
        <p:nvSpPr>
          <p:cNvPr id="19" name="Left Brace 18"/>
          <p:cNvSpPr/>
          <p:nvPr/>
        </p:nvSpPr>
        <p:spPr>
          <a:xfrm rot="16200000">
            <a:off x="5658950" y="2425520"/>
            <a:ext cx="283433" cy="78013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641316" y="2957303"/>
            <a:ext cx="117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2029" y="2255581"/>
            <a:ext cx="49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75394" y="2251641"/>
            <a:ext cx="49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67154" y="3139981"/>
                <a:ext cx="22085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20%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160p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154" y="3139981"/>
                <a:ext cx="2208598" cy="461665"/>
              </a:xfrm>
              <a:prstGeom prst="rect">
                <a:avLst/>
              </a:prstGeom>
              <a:blipFill>
                <a:blip r:embed="rId9"/>
                <a:stretch>
                  <a:fillRect l="-413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05537" y="3535406"/>
                <a:ext cx="2634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800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160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640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537" y="3535406"/>
                <a:ext cx="2634772" cy="461665"/>
              </a:xfrm>
              <a:prstGeom prst="rect">
                <a:avLst/>
              </a:prstGeom>
              <a:blipFill>
                <a:blip r:embed="rId10"/>
                <a:stretch>
                  <a:fillRect l="-346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61557" y="3971791"/>
                <a:ext cx="1303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£6.40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557" y="3971791"/>
                <a:ext cx="1303365" cy="461665"/>
              </a:xfrm>
              <a:prstGeom prst="rect">
                <a:avLst/>
              </a:prstGeom>
              <a:blipFill>
                <a:blip r:embed="rId11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145609" y="4477635"/>
                <a:ext cx="1866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£6.40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609" y="4477635"/>
                <a:ext cx="1866951" cy="461665"/>
              </a:xfrm>
              <a:prstGeom prst="rect">
                <a:avLst/>
              </a:prstGeom>
              <a:blipFill>
                <a:blip r:embed="rId12"/>
                <a:stretch>
                  <a:fillRect l="-4902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579380" y="3898516"/>
            <a:ext cx="186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£12.80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8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371" y="436461"/>
            <a:ext cx="1111686" cy="1357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1340226" y="853391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Ron is going on holiday with his mum, dad and brother.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796745" y="1562708"/>
            <a:ext cx="441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Here are the price of train tickets: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796745" y="2176773"/>
            <a:ext cx="441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Family of 4 return ticket: £40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796746" y="3583529"/>
            <a:ext cx="441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Child return ticket: £8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688289" y="4314138"/>
            <a:ext cx="441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Adult return ticket: £18</a:t>
            </a:r>
          </a:p>
        </p:txBody>
      </p:sp>
      <p:sp>
        <p:nvSpPr>
          <p:cNvPr id="11" name="Arrow: Pentagon 22"/>
          <p:cNvSpPr/>
          <p:nvPr/>
        </p:nvSpPr>
        <p:spPr>
          <a:xfrm rot="20441448" flipH="1">
            <a:off x="3634905" y="3438955"/>
            <a:ext cx="1110388" cy="506566"/>
          </a:xfrm>
          <a:prstGeom prst="homePlat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20% off!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rrow: Pentagon 22"/>
              <p:cNvSpPr/>
              <p:nvPr/>
            </p:nvSpPr>
            <p:spPr>
              <a:xfrm rot="656022" flipH="1">
                <a:off x="3934396" y="4500092"/>
                <a:ext cx="1110388" cy="506566"/>
              </a:xfrm>
              <a:prstGeom prst="homePlat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b="0" i="0" smtClean="0"/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off!</a:t>
                </a:r>
              </a:p>
            </p:txBody>
          </p:sp>
        </mc:Choice>
        <mc:Fallback xmlns="">
          <p:sp>
            <p:nvSpPr>
              <p:cNvPr id="12" name="Arrow: Pentagon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56022" flipH="1">
                <a:off x="3934396" y="4500092"/>
                <a:ext cx="1110388" cy="506566"/>
              </a:xfrm>
              <a:prstGeom prst="homePlate">
                <a:avLst/>
              </a:prstGeom>
              <a:blipFill>
                <a:blip r:embed="rId8"/>
                <a:stretch>
                  <a:fillRect b="-17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D2D58B3-12CA-4753-B231-F3CE411D1975}"/>
              </a:ext>
            </a:extLst>
          </p:cNvPr>
          <p:cNvSpPr txBox="1"/>
          <p:nvPr/>
        </p:nvSpPr>
        <p:spPr>
          <a:xfrm>
            <a:off x="417371" y="2870749"/>
            <a:ext cx="528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Which is better value for money?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79380" y="3898516"/>
            <a:ext cx="186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£12.80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03170" y="2909805"/>
                <a:ext cx="2208598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of 18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170" y="2909805"/>
                <a:ext cx="2208598" cy="671274"/>
              </a:xfrm>
              <a:prstGeom prst="rect">
                <a:avLst/>
              </a:prstGeom>
              <a:blipFill>
                <a:blip r:embed="rId9"/>
                <a:stretch>
                  <a:fillRect b="-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09785" y="3054639"/>
                <a:ext cx="22085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785" y="3054639"/>
                <a:ext cx="2208598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06792" y="3687806"/>
                <a:ext cx="2634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18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6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12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792" y="3687806"/>
                <a:ext cx="2634772" cy="461665"/>
              </a:xfrm>
              <a:prstGeom prst="rect">
                <a:avLst/>
              </a:prstGeom>
              <a:blipFill>
                <a:blip r:embed="rId11"/>
                <a:stretch>
                  <a:fillRect l="-370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09785" y="4149471"/>
                <a:ext cx="1303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£12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785" y="4149471"/>
                <a:ext cx="1303365" cy="461665"/>
              </a:xfrm>
              <a:prstGeom prst="rect">
                <a:avLst/>
              </a:prstGeom>
              <a:blipFill>
                <a:blip r:embed="rId1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98009" y="4630035"/>
                <a:ext cx="1866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£12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009" y="4630035"/>
                <a:ext cx="1866951" cy="461665"/>
              </a:xfrm>
              <a:prstGeom prst="rect">
                <a:avLst/>
              </a:prstGeom>
              <a:blipFill>
                <a:blip r:embed="rId13"/>
                <a:stretch>
                  <a:fillRect l="-4902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731780" y="4744250"/>
            <a:ext cx="186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£24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15290" y="3928951"/>
            <a:ext cx="186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£36.80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8288" y="3332414"/>
            <a:ext cx="4814075" cy="1962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7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7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80C53B-9B34-4E7B-9207-5C5E783EDAA4}"/>
              </a:ext>
            </a:extLst>
          </p:cNvPr>
          <p:cNvSpPr txBox="1"/>
          <p:nvPr/>
        </p:nvSpPr>
        <p:spPr>
          <a:xfrm>
            <a:off x="567079" y="1025432"/>
            <a:ext cx="495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Here is a table showing the average temperatures in Spain all year round.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472362"/>
              </p:ext>
            </p:extLst>
          </p:nvPr>
        </p:nvGraphicFramePr>
        <p:xfrm>
          <a:off x="5773718" y="641015"/>
          <a:ext cx="3010064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977">
                  <a:extLst>
                    <a:ext uri="{9D8B030D-6E8A-4147-A177-3AD203B41FA5}">
                      <a16:colId xmlns:a16="http://schemas.microsoft.com/office/drawing/2014/main" val="3059545131"/>
                    </a:ext>
                  </a:extLst>
                </a:gridCol>
                <a:gridCol w="1850087">
                  <a:extLst>
                    <a:ext uri="{9D8B030D-6E8A-4147-A177-3AD203B41FA5}">
                      <a16:colId xmlns:a16="http://schemas.microsoft.com/office/drawing/2014/main" val="3044702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Temp (</a:t>
                      </a:r>
                      <a:r>
                        <a:rPr lang="en-GB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</a:rPr>
                        <a:t>℃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713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574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06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180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Apr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0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06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216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77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7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28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378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108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80C53B-9B34-4E7B-9207-5C5E783EDAA4}"/>
              </a:ext>
            </a:extLst>
          </p:cNvPr>
          <p:cNvSpPr txBox="1"/>
          <p:nvPr/>
        </p:nvSpPr>
        <p:spPr>
          <a:xfrm>
            <a:off x="618423" y="2343272"/>
            <a:ext cx="4952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Draw a line graph to represent this data.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AD576-B413-429E-BA86-3A9689111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503" y="4204998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606B9-28DA-41B7-A268-93EE4DE0A2B8}"/>
              </a:ext>
            </a:extLst>
          </p:cNvPr>
          <p:cNvSpPr txBox="1"/>
          <p:nvPr/>
        </p:nvSpPr>
        <p:spPr>
          <a:xfrm>
            <a:off x="2068889" y="434768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1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12651"/>
              </p:ext>
            </p:extLst>
          </p:nvPr>
        </p:nvGraphicFramePr>
        <p:xfrm>
          <a:off x="1135211" y="1468397"/>
          <a:ext cx="6043928" cy="315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55223196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46712956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98610398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1962467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06454778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3179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382520372"/>
                    </a:ext>
                  </a:extLst>
                </a:gridCol>
                <a:gridCol w="335199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98653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9880" y="4246736"/>
            <a:ext cx="36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173" y="3875828"/>
            <a:ext cx="46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943" y="3517617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943" y="3146706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1943" y="2775795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943" y="2404884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943" y="2046673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6200000">
                <a:off x="-779405" y="3019152"/>
                <a:ext cx="2959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Average temperature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79405" y="3019152"/>
                <a:ext cx="2959908" cy="369332"/>
              </a:xfrm>
              <a:prstGeom prst="rect">
                <a:avLst/>
              </a:prstGeom>
              <a:blipFill>
                <a:blip r:embed="rId8"/>
                <a:stretch>
                  <a:fillRect l="-10000" r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51943" y="1675762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35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932827" y="4694512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Jan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434577" y="4666859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Feb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931645" y="4716276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Mar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885043" y="4705133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May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426800" y="4694512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Apr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420271" y="4694511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Jun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924499" y="4666860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Jul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415665" y="4689288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Aug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917923" y="4689289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Sep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5425578" y="4716277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Oct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5927837" y="4723338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Nov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440889" y="4705134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Dec</a:t>
            </a:r>
          </a:p>
        </p:txBody>
      </p:sp>
      <p:sp>
        <p:nvSpPr>
          <p:cNvPr id="27" name="Multiply 26"/>
          <p:cNvSpPr/>
          <p:nvPr/>
        </p:nvSpPr>
        <p:spPr>
          <a:xfrm>
            <a:off x="1222824" y="3270164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ultiply 27"/>
          <p:cNvSpPr/>
          <p:nvPr/>
        </p:nvSpPr>
        <p:spPr>
          <a:xfrm>
            <a:off x="1697171" y="3403445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ultiply 28"/>
          <p:cNvSpPr/>
          <p:nvPr/>
        </p:nvSpPr>
        <p:spPr>
          <a:xfrm>
            <a:off x="2208042" y="3171959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ultiply 29"/>
          <p:cNvSpPr/>
          <p:nvPr/>
        </p:nvSpPr>
        <p:spPr>
          <a:xfrm>
            <a:off x="2716354" y="3038719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ultiply 30"/>
          <p:cNvSpPr/>
          <p:nvPr/>
        </p:nvSpPr>
        <p:spPr>
          <a:xfrm>
            <a:off x="3218434" y="2716304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Multiply 31"/>
          <p:cNvSpPr/>
          <p:nvPr/>
        </p:nvSpPr>
        <p:spPr>
          <a:xfrm>
            <a:off x="3732085" y="2559523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Multiply 32"/>
          <p:cNvSpPr/>
          <p:nvPr/>
        </p:nvSpPr>
        <p:spPr>
          <a:xfrm>
            <a:off x="4213769" y="2282008"/>
            <a:ext cx="251007" cy="228344"/>
          </a:xfrm>
          <a:prstGeom prst="mathMultiply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Multiply 33"/>
          <p:cNvSpPr/>
          <p:nvPr/>
        </p:nvSpPr>
        <p:spPr>
          <a:xfrm>
            <a:off x="4701263" y="2058282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y 34"/>
          <p:cNvSpPr/>
          <p:nvPr/>
        </p:nvSpPr>
        <p:spPr>
          <a:xfrm>
            <a:off x="5194027" y="2345817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y 35"/>
          <p:cNvSpPr/>
          <p:nvPr/>
        </p:nvSpPr>
        <p:spPr>
          <a:xfrm>
            <a:off x="5714459" y="2644572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ultiply 36"/>
          <p:cNvSpPr/>
          <p:nvPr/>
        </p:nvSpPr>
        <p:spPr>
          <a:xfrm>
            <a:off x="6222039" y="3038719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ultiply 37"/>
          <p:cNvSpPr/>
          <p:nvPr/>
        </p:nvSpPr>
        <p:spPr>
          <a:xfrm>
            <a:off x="6717998" y="3315983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1290684" y="3369189"/>
            <a:ext cx="589635" cy="175138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9902" y="1125146"/>
            <a:ext cx="2290021" cy="3736836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180C53B-9B34-4E7B-9207-5C5E783EDAA4}"/>
              </a:ext>
            </a:extLst>
          </p:cNvPr>
          <p:cNvSpPr txBox="1"/>
          <p:nvPr/>
        </p:nvSpPr>
        <p:spPr>
          <a:xfrm>
            <a:off x="1309059" y="1031676"/>
            <a:ext cx="5501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 line graph to show the average temperature (</a:t>
            </a:r>
            <a:r>
              <a:rPr lang="en-GB" sz="2400" i="0" dirty="0">
                <a:ea typeface="Cambria Math" panose="02040503050406030204" pitchFamily="18" charset="0"/>
              </a:rPr>
              <a:t>℃</a:t>
            </a:r>
            <a:r>
              <a:rPr lang="en-GB" sz="2400" dirty="0"/>
              <a:t>) in Spain.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98779" y="5058804"/>
            <a:ext cx="551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Month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1811223" y="3249291"/>
            <a:ext cx="604200" cy="274052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243886" y="3183583"/>
            <a:ext cx="641239" cy="131416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840214" y="2839487"/>
            <a:ext cx="499205" cy="312269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3304918" y="2672103"/>
            <a:ext cx="552670" cy="192306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3891198" y="2395650"/>
            <a:ext cx="465488" cy="283785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4388257" y="2171675"/>
            <a:ext cx="461821" cy="228724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864808" y="2177698"/>
            <a:ext cx="411613" cy="277677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372576" y="2477155"/>
            <a:ext cx="487718" cy="321474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882743" y="2791697"/>
            <a:ext cx="444825" cy="355009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348134" y="3147356"/>
            <a:ext cx="489429" cy="314569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548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75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Table 91">
            <a:extLst>
              <a:ext uri="{FF2B5EF4-FFF2-40B4-BE49-F238E27FC236}">
                <a16:creationId xmlns:a16="http://schemas.microsoft.com/office/drawing/2014/main" id="{50F5346C-6164-4725-9473-4F5FF5BA2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571191"/>
              </p:ext>
            </p:extLst>
          </p:nvPr>
        </p:nvGraphicFramePr>
        <p:xfrm>
          <a:off x="1132122" y="1468397"/>
          <a:ext cx="6043928" cy="315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55223196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46712956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98610398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1962467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06454778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3179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382520372"/>
                    </a:ext>
                  </a:extLst>
                </a:gridCol>
                <a:gridCol w="335199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98653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906247" y="4694512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Jan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407997" y="4666859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Feb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905065" y="4716276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Mar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858463" y="4705133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May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400220" y="4694512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Apr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393691" y="4694511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Jun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897919" y="4666860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Jul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89085" y="4689288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Aug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891343" y="4689289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Sep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398998" y="4716277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Oct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901257" y="4723338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Nov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6414309" y="4705134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Dec</a:t>
            </a:r>
          </a:p>
        </p:txBody>
      </p:sp>
      <p:sp>
        <p:nvSpPr>
          <p:cNvPr id="25" name="Multiply 24"/>
          <p:cNvSpPr/>
          <p:nvPr/>
        </p:nvSpPr>
        <p:spPr>
          <a:xfrm>
            <a:off x="1196244" y="3270164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ultiply 25"/>
          <p:cNvSpPr/>
          <p:nvPr/>
        </p:nvSpPr>
        <p:spPr>
          <a:xfrm>
            <a:off x="1670591" y="3403445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ultiply 26"/>
          <p:cNvSpPr/>
          <p:nvPr/>
        </p:nvSpPr>
        <p:spPr>
          <a:xfrm>
            <a:off x="2181462" y="3171959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ultiply 27"/>
          <p:cNvSpPr/>
          <p:nvPr/>
        </p:nvSpPr>
        <p:spPr>
          <a:xfrm>
            <a:off x="2689774" y="3038719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ultiply 28"/>
          <p:cNvSpPr/>
          <p:nvPr/>
        </p:nvSpPr>
        <p:spPr>
          <a:xfrm>
            <a:off x="3191854" y="2716304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ultiply 29"/>
          <p:cNvSpPr/>
          <p:nvPr/>
        </p:nvSpPr>
        <p:spPr>
          <a:xfrm>
            <a:off x="3705505" y="2559523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ultiply 30"/>
          <p:cNvSpPr/>
          <p:nvPr/>
        </p:nvSpPr>
        <p:spPr>
          <a:xfrm>
            <a:off x="4187189" y="2282008"/>
            <a:ext cx="251007" cy="228344"/>
          </a:xfrm>
          <a:prstGeom prst="mathMultiply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Multiply 31"/>
          <p:cNvSpPr/>
          <p:nvPr/>
        </p:nvSpPr>
        <p:spPr>
          <a:xfrm>
            <a:off x="4674683" y="2058282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Multiply 32"/>
          <p:cNvSpPr/>
          <p:nvPr/>
        </p:nvSpPr>
        <p:spPr>
          <a:xfrm>
            <a:off x="5167447" y="2345817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Multiply 33"/>
          <p:cNvSpPr/>
          <p:nvPr/>
        </p:nvSpPr>
        <p:spPr>
          <a:xfrm>
            <a:off x="5687879" y="2644572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y 34"/>
          <p:cNvSpPr/>
          <p:nvPr/>
        </p:nvSpPr>
        <p:spPr>
          <a:xfrm>
            <a:off x="6195459" y="3038719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y 35"/>
          <p:cNvSpPr/>
          <p:nvPr/>
        </p:nvSpPr>
        <p:spPr>
          <a:xfrm>
            <a:off x="6691418" y="3315983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1264104" y="3369189"/>
            <a:ext cx="589635" cy="175138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180C53B-9B34-4E7B-9207-5C5E783EDAA4}"/>
              </a:ext>
            </a:extLst>
          </p:cNvPr>
          <p:cNvSpPr txBox="1"/>
          <p:nvPr/>
        </p:nvSpPr>
        <p:spPr>
          <a:xfrm>
            <a:off x="1252685" y="1036061"/>
            <a:ext cx="4031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Average temperatures in </a:t>
            </a:r>
          </a:p>
          <a:p>
            <a:pPr algn="ctr"/>
            <a:r>
              <a:rPr lang="en-GB" sz="2400" dirty="0"/>
              <a:t>Spain and Norway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72199" y="5058804"/>
            <a:ext cx="551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Month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784643" y="3249291"/>
            <a:ext cx="604200" cy="274052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217306" y="3183583"/>
            <a:ext cx="641239" cy="131416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813634" y="2839487"/>
            <a:ext cx="499205" cy="312269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278338" y="2672103"/>
            <a:ext cx="552670" cy="192306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864618" y="2395650"/>
            <a:ext cx="465488" cy="283785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361677" y="2171675"/>
            <a:ext cx="461821" cy="228724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838228" y="2177698"/>
            <a:ext cx="411613" cy="277677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45996" y="2477155"/>
            <a:ext cx="487718" cy="321474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856163" y="2791697"/>
            <a:ext cx="444825" cy="355009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21554" y="3147356"/>
            <a:ext cx="489429" cy="314569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Multiply 70"/>
          <p:cNvSpPr/>
          <p:nvPr/>
        </p:nvSpPr>
        <p:spPr>
          <a:xfrm>
            <a:off x="1195500" y="3638471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Multiply 71"/>
          <p:cNvSpPr/>
          <p:nvPr/>
        </p:nvSpPr>
        <p:spPr>
          <a:xfrm>
            <a:off x="1707044" y="3630441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Multiply 72"/>
          <p:cNvSpPr/>
          <p:nvPr/>
        </p:nvSpPr>
        <p:spPr>
          <a:xfrm>
            <a:off x="2218588" y="3461164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Multiply 73"/>
          <p:cNvSpPr/>
          <p:nvPr/>
        </p:nvSpPr>
        <p:spPr>
          <a:xfrm>
            <a:off x="2699267" y="3177715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Multiply 74"/>
          <p:cNvSpPr/>
          <p:nvPr/>
        </p:nvSpPr>
        <p:spPr>
          <a:xfrm>
            <a:off x="3216674" y="2863916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Multiply 75"/>
          <p:cNvSpPr/>
          <p:nvPr/>
        </p:nvSpPr>
        <p:spPr>
          <a:xfrm>
            <a:off x="3711504" y="2550065"/>
            <a:ext cx="251007" cy="228344"/>
          </a:xfrm>
          <a:prstGeom prst="mathMultiply">
            <a:avLst/>
          </a:prstGeom>
          <a:solidFill>
            <a:schemeClr val="accent6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Multiply 76"/>
          <p:cNvSpPr/>
          <p:nvPr/>
        </p:nvSpPr>
        <p:spPr>
          <a:xfrm>
            <a:off x="5192267" y="2774447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Multiply 77"/>
          <p:cNvSpPr/>
          <p:nvPr/>
        </p:nvSpPr>
        <p:spPr>
          <a:xfrm>
            <a:off x="5698045" y="3177715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Multiply 78"/>
          <p:cNvSpPr/>
          <p:nvPr/>
        </p:nvSpPr>
        <p:spPr>
          <a:xfrm>
            <a:off x="6246216" y="3527620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Multiply 79"/>
          <p:cNvSpPr/>
          <p:nvPr/>
        </p:nvSpPr>
        <p:spPr>
          <a:xfrm>
            <a:off x="6706474" y="3755964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Straight Connector 80"/>
          <p:cNvCxnSpPr/>
          <p:nvPr/>
        </p:nvCxnSpPr>
        <p:spPr>
          <a:xfrm>
            <a:off x="1278108" y="3752643"/>
            <a:ext cx="589635" cy="0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2" idx="3"/>
          </p:cNvCxnSpPr>
          <p:nvPr/>
        </p:nvCxnSpPr>
        <p:spPr>
          <a:xfrm flipV="1">
            <a:off x="1767330" y="3546219"/>
            <a:ext cx="615029" cy="257723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329616" y="3255286"/>
            <a:ext cx="519355" cy="325063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4" idx="3"/>
          </p:cNvCxnSpPr>
          <p:nvPr/>
        </p:nvCxnSpPr>
        <p:spPr>
          <a:xfrm flipV="1">
            <a:off x="2759553" y="2983596"/>
            <a:ext cx="593562" cy="367620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3353115" y="2645102"/>
            <a:ext cx="519355" cy="325063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77" idx="2"/>
          </p:cNvCxnSpPr>
          <p:nvPr/>
        </p:nvCxnSpPr>
        <p:spPr>
          <a:xfrm>
            <a:off x="4846420" y="2471629"/>
            <a:ext cx="536568" cy="476319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78" idx="2"/>
          </p:cNvCxnSpPr>
          <p:nvPr/>
        </p:nvCxnSpPr>
        <p:spPr>
          <a:xfrm>
            <a:off x="5288295" y="2860239"/>
            <a:ext cx="600471" cy="490977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79" idx="2"/>
          </p:cNvCxnSpPr>
          <p:nvPr/>
        </p:nvCxnSpPr>
        <p:spPr>
          <a:xfrm>
            <a:off x="5818489" y="3288745"/>
            <a:ext cx="618448" cy="412376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80" idx="2"/>
          </p:cNvCxnSpPr>
          <p:nvPr/>
        </p:nvCxnSpPr>
        <p:spPr>
          <a:xfrm>
            <a:off x="6357584" y="3643644"/>
            <a:ext cx="539611" cy="285821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868396" y="2562367"/>
            <a:ext cx="400096" cy="123391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361523" y="2441087"/>
            <a:ext cx="447758" cy="113835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Multiply 92"/>
          <p:cNvSpPr/>
          <p:nvPr/>
        </p:nvSpPr>
        <p:spPr>
          <a:xfrm>
            <a:off x="4188240" y="2432588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Multiply 93"/>
          <p:cNvSpPr/>
          <p:nvPr/>
        </p:nvSpPr>
        <p:spPr>
          <a:xfrm>
            <a:off x="4679455" y="2341203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7" name="Straight Connector 96"/>
          <p:cNvCxnSpPr/>
          <p:nvPr/>
        </p:nvCxnSpPr>
        <p:spPr>
          <a:xfrm>
            <a:off x="5288056" y="1294105"/>
            <a:ext cx="548426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298123" y="1633579"/>
            <a:ext cx="54842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846549" y="1396097"/>
            <a:ext cx="2191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000" dirty="0"/>
              <a:t> Norway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846549" y="1056624"/>
            <a:ext cx="1676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000" dirty="0"/>
              <a:t> Spain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CBF1005-AD6C-49D0-A3B0-8E0792B71A44}"/>
              </a:ext>
            </a:extLst>
          </p:cNvPr>
          <p:cNvSpPr txBox="1"/>
          <p:nvPr/>
        </p:nvSpPr>
        <p:spPr>
          <a:xfrm>
            <a:off x="7194535" y="1927472"/>
            <a:ext cx="329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True or False?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CBF1005-AD6C-49D0-A3B0-8E0792B71A44}"/>
              </a:ext>
            </a:extLst>
          </p:cNvPr>
          <p:cNvSpPr txBox="1"/>
          <p:nvPr/>
        </p:nvSpPr>
        <p:spPr>
          <a:xfrm>
            <a:off x="6829630" y="2344539"/>
            <a:ext cx="2635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temperature in Spain is always greater than the temperature in Norway.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A4DAD576-B413-429E-BA86-3A9689111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269" y="4312142"/>
            <a:ext cx="747045" cy="747045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A59606B9-28DA-41B7-A268-93EE4DE0A2B8}"/>
              </a:ext>
            </a:extLst>
          </p:cNvPr>
          <p:cNvSpPr txBox="1"/>
          <p:nvPr/>
        </p:nvSpPr>
        <p:spPr>
          <a:xfrm>
            <a:off x="6929655" y="445483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5" name="Oval 104"/>
          <p:cNvSpPr/>
          <p:nvPr/>
        </p:nvSpPr>
        <p:spPr>
          <a:xfrm>
            <a:off x="3634510" y="2458241"/>
            <a:ext cx="400852" cy="411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922346" y="3920586"/>
            <a:ext cx="2566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</a:rPr>
              <a:t>The temperatures are the same in June.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2FF454A-16E4-4021-B590-357E0B4404EA}"/>
              </a:ext>
            </a:extLst>
          </p:cNvPr>
          <p:cNvSpPr txBox="1"/>
          <p:nvPr/>
        </p:nvSpPr>
        <p:spPr>
          <a:xfrm>
            <a:off x="833300" y="4246736"/>
            <a:ext cx="36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D646EA0-F343-42FE-946B-4E7223CCAB07}"/>
              </a:ext>
            </a:extLst>
          </p:cNvPr>
          <p:cNvSpPr txBox="1"/>
          <p:nvPr/>
        </p:nvSpPr>
        <p:spPr>
          <a:xfrm>
            <a:off x="731593" y="3875828"/>
            <a:ext cx="46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09290EA-5730-46DF-9DB1-17DC4CEAA797}"/>
              </a:ext>
            </a:extLst>
          </p:cNvPr>
          <p:cNvSpPr txBox="1"/>
          <p:nvPr/>
        </p:nvSpPr>
        <p:spPr>
          <a:xfrm>
            <a:off x="725363" y="3517617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CBF6D52-714C-432D-90FE-D8F623F4E501}"/>
              </a:ext>
            </a:extLst>
          </p:cNvPr>
          <p:cNvSpPr txBox="1"/>
          <p:nvPr/>
        </p:nvSpPr>
        <p:spPr>
          <a:xfrm>
            <a:off x="725363" y="3146706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15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A59500A-BDB2-4BC6-8374-404DD8107E37}"/>
              </a:ext>
            </a:extLst>
          </p:cNvPr>
          <p:cNvSpPr txBox="1"/>
          <p:nvPr/>
        </p:nvSpPr>
        <p:spPr>
          <a:xfrm>
            <a:off x="725363" y="2775795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B1D2A06-2C8C-4825-809C-DB835A9FACBC}"/>
              </a:ext>
            </a:extLst>
          </p:cNvPr>
          <p:cNvSpPr txBox="1"/>
          <p:nvPr/>
        </p:nvSpPr>
        <p:spPr>
          <a:xfrm>
            <a:off x="725363" y="2404884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0765F47-2EEE-45B1-8C33-8E1D4DC29CCD}"/>
              </a:ext>
            </a:extLst>
          </p:cNvPr>
          <p:cNvSpPr txBox="1"/>
          <p:nvPr/>
        </p:nvSpPr>
        <p:spPr>
          <a:xfrm>
            <a:off x="725363" y="2046673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F45D4C7-5F44-4B02-9BAD-09FDA39AC5BB}"/>
                  </a:ext>
                </a:extLst>
              </p:cNvPr>
              <p:cNvSpPr txBox="1"/>
              <p:nvPr/>
            </p:nvSpPr>
            <p:spPr>
              <a:xfrm rot="16200000">
                <a:off x="-805985" y="3019152"/>
                <a:ext cx="2959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Average temperature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F45D4C7-5F44-4B02-9BAD-09FDA39AC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05985" y="3019152"/>
                <a:ext cx="2959908" cy="369332"/>
              </a:xfrm>
              <a:prstGeom prst="rect">
                <a:avLst/>
              </a:prstGeom>
              <a:blipFill>
                <a:blip r:embed="rId9"/>
                <a:stretch>
                  <a:fillRect l="-8197" r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9A71ADD8-6E86-46F1-A4C8-83186775F99A}"/>
              </a:ext>
            </a:extLst>
          </p:cNvPr>
          <p:cNvSpPr txBox="1"/>
          <p:nvPr/>
        </p:nvSpPr>
        <p:spPr>
          <a:xfrm>
            <a:off x="725363" y="1675762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4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4" grpId="0"/>
      <p:bldP spid="104" grpId="1"/>
      <p:bldP spid="105" grpId="0" animBg="1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Table 123">
            <a:extLst>
              <a:ext uri="{FF2B5EF4-FFF2-40B4-BE49-F238E27FC236}">
                <a16:creationId xmlns:a16="http://schemas.microsoft.com/office/drawing/2014/main" id="{A3D5C088-B63F-49C7-B54A-09B9BF097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70402"/>
              </p:ext>
            </p:extLst>
          </p:nvPr>
        </p:nvGraphicFramePr>
        <p:xfrm>
          <a:off x="1132122" y="1468397"/>
          <a:ext cx="6043928" cy="315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55223196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46712956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98610398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1962467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06454778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3179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382520372"/>
                    </a:ext>
                  </a:extLst>
                </a:gridCol>
                <a:gridCol w="335199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98653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sp>
        <p:nvSpPr>
          <p:cNvPr id="106" name="TextBox 105">
            <a:extLst>
              <a:ext uri="{FF2B5EF4-FFF2-40B4-BE49-F238E27FC236}">
                <a16:creationId xmlns:a16="http://schemas.microsoft.com/office/drawing/2014/main" id="{348239EB-F097-4AF4-869E-C20285B3FFA2}"/>
              </a:ext>
            </a:extLst>
          </p:cNvPr>
          <p:cNvSpPr txBox="1"/>
          <p:nvPr/>
        </p:nvSpPr>
        <p:spPr>
          <a:xfrm>
            <a:off x="1252685" y="1036061"/>
            <a:ext cx="4031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Average temperatures in </a:t>
            </a:r>
          </a:p>
          <a:p>
            <a:pPr algn="ctr"/>
            <a:r>
              <a:rPr lang="en-GB" sz="2400" dirty="0"/>
              <a:t>Spain and Norway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A5C1DE6-E6DF-4857-8D13-3A27E22B306B}"/>
              </a:ext>
            </a:extLst>
          </p:cNvPr>
          <p:cNvCxnSpPr/>
          <p:nvPr/>
        </p:nvCxnSpPr>
        <p:spPr>
          <a:xfrm>
            <a:off x="5288056" y="1294105"/>
            <a:ext cx="548426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D2C1762-2CCA-48BD-BC93-8870D5F5085B}"/>
              </a:ext>
            </a:extLst>
          </p:cNvPr>
          <p:cNvCxnSpPr/>
          <p:nvPr/>
        </p:nvCxnSpPr>
        <p:spPr>
          <a:xfrm>
            <a:off x="5298123" y="1633579"/>
            <a:ext cx="54842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D4A9A9E0-A173-4817-8986-1EA6B345060D}"/>
              </a:ext>
            </a:extLst>
          </p:cNvPr>
          <p:cNvSpPr txBox="1"/>
          <p:nvPr/>
        </p:nvSpPr>
        <p:spPr>
          <a:xfrm>
            <a:off x="5846549" y="1396097"/>
            <a:ext cx="2191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000" dirty="0"/>
              <a:t> Norway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6E18562-C11A-40A2-B844-C3133F4D532D}"/>
              </a:ext>
            </a:extLst>
          </p:cNvPr>
          <p:cNvSpPr txBox="1"/>
          <p:nvPr/>
        </p:nvSpPr>
        <p:spPr>
          <a:xfrm>
            <a:off x="5846549" y="1056624"/>
            <a:ext cx="1676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000" dirty="0"/>
              <a:t> Spain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A994ED9-FF33-4578-BB49-E9C5FBFFC8E8}"/>
              </a:ext>
            </a:extLst>
          </p:cNvPr>
          <p:cNvSpPr txBox="1"/>
          <p:nvPr/>
        </p:nvSpPr>
        <p:spPr>
          <a:xfrm>
            <a:off x="833300" y="4246736"/>
            <a:ext cx="36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062CF31-ABA9-4C3E-A0EE-6151400490F8}"/>
              </a:ext>
            </a:extLst>
          </p:cNvPr>
          <p:cNvSpPr txBox="1"/>
          <p:nvPr/>
        </p:nvSpPr>
        <p:spPr>
          <a:xfrm>
            <a:off x="731593" y="3875828"/>
            <a:ext cx="46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20F132A-1D03-4D7A-8F41-CAE54D2FD0F5}"/>
              </a:ext>
            </a:extLst>
          </p:cNvPr>
          <p:cNvSpPr txBox="1"/>
          <p:nvPr/>
        </p:nvSpPr>
        <p:spPr>
          <a:xfrm>
            <a:off x="725363" y="3517617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816225A-200A-4F9A-93FC-2C2F9630DB82}"/>
              </a:ext>
            </a:extLst>
          </p:cNvPr>
          <p:cNvSpPr txBox="1"/>
          <p:nvPr/>
        </p:nvSpPr>
        <p:spPr>
          <a:xfrm>
            <a:off x="725363" y="3146706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15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F679BF5-8C50-4EC2-A70A-209060B60FB9}"/>
              </a:ext>
            </a:extLst>
          </p:cNvPr>
          <p:cNvSpPr txBox="1"/>
          <p:nvPr/>
        </p:nvSpPr>
        <p:spPr>
          <a:xfrm>
            <a:off x="725363" y="2775795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657CE0D-94E6-421A-B00E-3113DA25D12F}"/>
              </a:ext>
            </a:extLst>
          </p:cNvPr>
          <p:cNvSpPr txBox="1"/>
          <p:nvPr/>
        </p:nvSpPr>
        <p:spPr>
          <a:xfrm>
            <a:off x="725363" y="2404884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25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D1A70CA-FD77-44F1-820D-B25B4B1EAFF0}"/>
              </a:ext>
            </a:extLst>
          </p:cNvPr>
          <p:cNvSpPr txBox="1"/>
          <p:nvPr/>
        </p:nvSpPr>
        <p:spPr>
          <a:xfrm>
            <a:off x="725363" y="2046673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C4B2E86-6CE1-4858-81FD-50845AD9CA48}"/>
                  </a:ext>
                </a:extLst>
              </p:cNvPr>
              <p:cNvSpPr txBox="1"/>
              <p:nvPr/>
            </p:nvSpPr>
            <p:spPr>
              <a:xfrm rot="16200000">
                <a:off x="-805985" y="3019152"/>
                <a:ext cx="2959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Average temperature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C4B2E86-6CE1-4858-81FD-50845AD9C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05985" y="3019152"/>
                <a:ext cx="2959908" cy="369332"/>
              </a:xfrm>
              <a:prstGeom prst="rect">
                <a:avLst/>
              </a:prstGeom>
              <a:blipFill>
                <a:blip r:embed="rId6"/>
                <a:stretch>
                  <a:fillRect l="-8197" r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>
            <a:extLst>
              <a:ext uri="{FF2B5EF4-FFF2-40B4-BE49-F238E27FC236}">
                <a16:creationId xmlns:a16="http://schemas.microsoft.com/office/drawing/2014/main" id="{A8DD5B6B-1C33-439D-8C8A-C4E6648ECB0F}"/>
              </a:ext>
            </a:extLst>
          </p:cNvPr>
          <p:cNvSpPr txBox="1"/>
          <p:nvPr/>
        </p:nvSpPr>
        <p:spPr>
          <a:xfrm>
            <a:off x="725363" y="1675762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35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906247" y="4694512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Jan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407997" y="4666859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Feb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905065" y="4716276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Mar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858463" y="4705133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May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400220" y="4694512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Apr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393691" y="4694511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Jun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897919" y="4666860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Jul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89085" y="4689288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Aug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891343" y="4689289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Sep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398998" y="4716277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Oct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901257" y="4723338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Nov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6414309" y="4705134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Dec</a:t>
            </a:r>
          </a:p>
        </p:txBody>
      </p:sp>
      <p:sp>
        <p:nvSpPr>
          <p:cNvPr id="25" name="Multiply 24"/>
          <p:cNvSpPr/>
          <p:nvPr/>
        </p:nvSpPr>
        <p:spPr>
          <a:xfrm>
            <a:off x="1196244" y="3270164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ultiply 25"/>
          <p:cNvSpPr/>
          <p:nvPr/>
        </p:nvSpPr>
        <p:spPr>
          <a:xfrm>
            <a:off x="1670591" y="3403445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ultiply 26"/>
          <p:cNvSpPr/>
          <p:nvPr/>
        </p:nvSpPr>
        <p:spPr>
          <a:xfrm>
            <a:off x="2181462" y="3171959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ultiply 27"/>
          <p:cNvSpPr/>
          <p:nvPr/>
        </p:nvSpPr>
        <p:spPr>
          <a:xfrm>
            <a:off x="2689774" y="3038719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ultiply 28"/>
          <p:cNvSpPr/>
          <p:nvPr/>
        </p:nvSpPr>
        <p:spPr>
          <a:xfrm>
            <a:off x="3191854" y="2716304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ultiply 29"/>
          <p:cNvSpPr/>
          <p:nvPr/>
        </p:nvSpPr>
        <p:spPr>
          <a:xfrm>
            <a:off x="3705505" y="2559523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ultiply 30"/>
          <p:cNvSpPr/>
          <p:nvPr/>
        </p:nvSpPr>
        <p:spPr>
          <a:xfrm>
            <a:off x="4187189" y="2282008"/>
            <a:ext cx="251007" cy="228344"/>
          </a:xfrm>
          <a:prstGeom prst="mathMultiply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Multiply 31"/>
          <p:cNvSpPr/>
          <p:nvPr/>
        </p:nvSpPr>
        <p:spPr>
          <a:xfrm>
            <a:off x="4674683" y="2058282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Multiply 32"/>
          <p:cNvSpPr/>
          <p:nvPr/>
        </p:nvSpPr>
        <p:spPr>
          <a:xfrm>
            <a:off x="5167447" y="2345817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Multiply 33"/>
          <p:cNvSpPr/>
          <p:nvPr/>
        </p:nvSpPr>
        <p:spPr>
          <a:xfrm>
            <a:off x="5687879" y="2644572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y 34"/>
          <p:cNvSpPr/>
          <p:nvPr/>
        </p:nvSpPr>
        <p:spPr>
          <a:xfrm>
            <a:off x="6195459" y="3038719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y 35"/>
          <p:cNvSpPr/>
          <p:nvPr/>
        </p:nvSpPr>
        <p:spPr>
          <a:xfrm>
            <a:off x="6691418" y="3315983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1264104" y="3369189"/>
            <a:ext cx="589635" cy="175138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72199" y="5058804"/>
            <a:ext cx="551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Month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784643" y="3249291"/>
            <a:ext cx="604200" cy="274052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217306" y="3183583"/>
            <a:ext cx="641239" cy="131416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813634" y="2839487"/>
            <a:ext cx="499205" cy="312269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278338" y="2672103"/>
            <a:ext cx="552670" cy="192306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864618" y="2395650"/>
            <a:ext cx="465488" cy="283785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361677" y="2171675"/>
            <a:ext cx="461821" cy="228724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838228" y="2177698"/>
            <a:ext cx="411613" cy="277677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45996" y="2477155"/>
            <a:ext cx="487718" cy="321474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856163" y="2791697"/>
            <a:ext cx="444825" cy="355009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21554" y="3147356"/>
            <a:ext cx="489429" cy="314569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Multiply 70"/>
          <p:cNvSpPr/>
          <p:nvPr/>
        </p:nvSpPr>
        <p:spPr>
          <a:xfrm>
            <a:off x="1195500" y="3638471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Multiply 71"/>
          <p:cNvSpPr/>
          <p:nvPr/>
        </p:nvSpPr>
        <p:spPr>
          <a:xfrm>
            <a:off x="1707044" y="3630441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Multiply 72"/>
          <p:cNvSpPr/>
          <p:nvPr/>
        </p:nvSpPr>
        <p:spPr>
          <a:xfrm>
            <a:off x="2218588" y="3461164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Multiply 73"/>
          <p:cNvSpPr/>
          <p:nvPr/>
        </p:nvSpPr>
        <p:spPr>
          <a:xfrm>
            <a:off x="2699267" y="3177715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Multiply 74"/>
          <p:cNvSpPr/>
          <p:nvPr/>
        </p:nvSpPr>
        <p:spPr>
          <a:xfrm>
            <a:off x="3216674" y="2863916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Multiply 76"/>
          <p:cNvSpPr/>
          <p:nvPr/>
        </p:nvSpPr>
        <p:spPr>
          <a:xfrm>
            <a:off x="5192267" y="2774447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Multiply 77"/>
          <p:cNvSpPr/>
          <p:nvPr/>
        </p:nvSpPr>
        <p:spPr>
          <a:xfrm>
            <a:off x="5698045" y="3177715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Multiply 78"/>
          <p:cNvSpPr/>
          <p:nvPr/>
        </p:nvSpPr>
        <p:spPr>
          <a:xfrm>
            <a:off x="6246216" y="3527620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Multiply 79"/>
          <p:cNvSpPr/>
          <p:nvPr/>
        </p:nvSpPr>
        <p:spPr>
          <a:xfrm>
            <a:off x="6706474" y="3755964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Straight Connector 80"/>
          <p:cNvCxnSpPr/>
          <p:nvPr/>
        </p:nvCxnSpPr>
        <p:spPr>
          <a:xfrm>
            <a:off x="1278108" y="3752643"/>
            <a:ext cx="589635" cy="0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2" idx="3"/>
          </p:cNvCxnSpPr>
          <p:nvPr/>
        </p:nvCxnSpPr>
        <p:spPr>
          <a:xfrm flipV="1">
            <a:off x="1767330" y="3546219"/>
            <a:ext cx="615029" cy="257723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329616" y="3255286"/>
            <a:ext cx="519355" cy="325063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4" idx="3"/>
          </p:cNvCxnSpPr>
          <p:nvPr/>
        </p:nvCxnSpPr>
        <p:spPr>
          <a:xfrm flipV="1">
            <a:off x="2759553" y="2983596"/>
            <a:ext cx="593562" cy="367620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3353115" y="2645102"/>
            <a:ext cx="519355" cy="325063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77" idx="2"/>
          </p:cNvCxnSpPr>
          <p:nvPr/>
        </p:nvCxnSpPr>
        <p:spPr>
          <a:xfrm>
            <a:off x="4846420" y="2471629"/>
            <a:ext cx="536568" cy="476319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78" idx="2"/>
          </p:cNvCxnSpPr>
          <p:nvPr/>
        </p:nvCxnSpPr>
        <p:spPr>
          <a:xfrm>
            <a:off x="5288295" y="2860239"/>
            <a:ext cx="600471" cy="490977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79" idx="2"/>
          </p:cNvCxnSpPr>
          <p:nvPr/>
        </p:nvCxnSpPr>
        <p:spPr>
          <a:xfrm>
            <a:off x="5818489" y="3288745"/>
            <a:ext cx="618448" cy="412376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80" idx="2"/>
          </p:cNvCxnSpPr>
          <p:nvPr/>
        </p:nvCxnSpPr>
        <p:spPr>
          <a:xfrm>
            <a:off x="6357584" y="3643644"/>
            <a:ext cx="539611" cy="285821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868396" y="2562367"/>
            <a:ext cx="400096" cy="123391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361523" y="2441087"/>
            <a:ext cx="447758" cy="113835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Multiply 92"/>
          <p:cNvSpPr/>
          <p:nvPr/>
        </p:nvSpPr>
        <p:spPr>
          <a:xfrm>
            <a:off x="4188240" y="2432588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Multiply 93"/>
          <p:cNvSpPr/>
          <p:nvPr/>
        </p:nvSpPr>
        <p:spPr>
          <a:xfrm>
            <a:off x="4679455" y="2341203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CBF1005-AD6C-49D0-A3B0-8E0792B71A44}"/>
              </a:ext>
            </a:extLst>
          </p:cNvPr>
          <p:cNvSpPr txBox="1"/>
          <p:nvPr/>
        </p:nvSpPr>
        <p:spPr>
          <a:xfrm>
            <a:off x="6867250" y="2067158"/>
            <a:ext cx="2597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Estimate the difference between Norway’s highest and lowest temperature.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A4DAD576-B413-429E-BA86-3A96891114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8809" y="4330811"/>
            <a:ext cx="747045" cy="747045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A59606B9-28DA-41B7-A268-93EE4DE0A2B8}"/>
              </a:ext>
            </a:extLst>
          </p:cNvPr>
          <p:cNvSpPr txBox="1"/>
          <p:nvPr/>
        </p:nvSpPr>
        <p:spPr>
          <a:xfrm>
            <a:off x="6897195" y="447350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92" name="Oval 91"/>
          <p:cNvSpPr/>
          <p:nvPr/>
        </p:nvSpPr>
        <p:spPr>
          <a:xfrm>
            <a:off x="4608855" y="2262150"/>
            <a:ext cx="400852" cy="411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1248023" y="2486060"/>
            <a:ext cx="3584222" cy="11944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6669282" y="3654223"/>
            <a:ext cx="400852" cy="411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1278108" y="3875828"/>
            <a:ext cx="5532876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F440FCD1-8A74-46C9-9D2C-647B46552BC9}"/>
              </a:ext>
            </a:extLst>
          </p:cNvPr>
          <p:cNvSpPr txBox="1"/>
          <p:nvPr/>
        </p:nvSpPr>
        <p:spPr>
          <a:xfrm>
            <a:off x="7230374" y="3661548"/>
            <a:ext cx="648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C6829F7-4FFD-43DC-9EC6-5BD2E7B5FEC5}"/>
                  </a:ext>
                </a:extLst>
              </p:cNvPr>
              <p:cNvSpPr txBox="1"/>
              <p:nvPr/>
            </p:nvSpPr>
            <p:spPr>
              <a:xfrm>
                <a:off x="7632267" y="3661548"/>
                <a:ext cx="936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7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C6829F7-4FFD-43DC-9EC6-5BD2E7B5F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267" y="3661548"/>
                <a:ext cx="936955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5428944-09C1-4636-8ED2-058778880A6F}"/>
                  </a:ext>
                </a:extLst>
              </p:cNvPr>
              <p:cNvSpPr txBox="1"/>
              <p:nvPr/>
            </p:nvSpPr>
            <p:spPr>
              <a:xfrm>
                <a:off x="8165643" y="3661548"/>
                <a:ext cx="1541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19</a:t>
                </a:r>
                <a14:m>
                  <m:oMath xmlns:m="http://schemas.openxmlformats.org/officeDocument/2006/math">
                    <m:r>
                      <a:rPr lang="en-GB" sz="240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5428944-09C1-4636-8ED2-058778880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643" y="3661548"/>
                <a:ext cx="1541964" cy="461665"/>
              </a:xfrm>
              <a:prstGeom prst="rect">
                <a:avLst/>
              </a:prstGeom>
              <a:blipFill>
                <a:blip r:embed="rId10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Multiply 75">
            <a:extLst>
              <a:ext uri="{FF2B5EF4-FFF2-40B4-BE49-F238E27FC236}">
                <a16:creationId xmlns:a16="http://schemas.microsoft.com/office/drawing/2014/main" id="{324CBD0C-BA04-4A73-9622-5461F084BF83}"/>
              </a:ext>
            </a:extLst>
          </p:cNvPr>
          <p:cNvSpPr/>
          <p:nvPr/>
        </p:nvSpPr>
        <p:spPr>
          <a:xfrm>
            <a:off x="3711504" y="2550065"/>
            <a:ext cx="251007" cy="228344"/>
          </a:xfrm>
          <a:prstGeom prst="mathMultiply">
            <a:avLst/>
          </a:prstGeom>
          <a:solidFill>
            <a:schemeClr val="accent6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02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  <p:bldP spid="104" grpId="1"/>
      <p:bldP spid="92" grpId="0" animBg="1"/>
      <p:bldP spid="96" grpId="0" animBg="1"/>
      <p:bldP spid="108" grpId="0"/>
      <p:bldP spid="109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Table 120">
            <a:extLst>
              <a:ext uri="{FF2B5EF4-FFF2-40B4-BE49-F238E27FC236}">
                <a16:creationId xmlns:a16="http://schemas.microsoft.com/office/drawing/2014/main" id="{8936653B-EF98-4E24-ABA8-12D52DB09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70402"/>
              </p:ext>
            </p:extLst>
          </p:nvPr>
        </p:nvGraphicFramePr>
        <p:xfrm>
          <a:off x="1132122" y="1468397"/>
          <a:ext cx="6043928" cy="315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55223196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467129569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986103982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21962467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06454778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1317935"/>
                    </a:ext>
                  </a:extLst>
                </a:gridCol>
                <a:gridCol w="499339">
                  <a:extLst>
                    <a:ext uri="{9D8B030D-6E8A-4147-A177-3AD203B41FA5}">
                      <a16:colId xmlns:a16="http://schemas.microsoft.com/office/drawing/2014/main" val="3382520372"/>
                    </a:ext>
                  </a:extLst>
                </a:gridCol>
                <a:gridCol w="335199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98653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sp>
        <p:nvSpPr>
          <p:cNvPr id="96" name="TextBox 95">
            <a:extLst>
              <a:ext uri="{FF2B5EF4-FFF2-40B4-BE49-F238E27FC236}">
                <a16:creationId xmlns:a16="http://schemas.microsoft.com/office/drawing/2014/main" id="{CFDDB1BB-A272-426F-AB73-79E122862202}"/>
              </a:ext>
            </a:extLst>
          </p:cNvPr>
          <p:cNvSpPr txBox="1"/>
          <p:nvPr/>
        </p:nvSpPr>
        <p:spPr>
          <a:xfrm>
            <a:off x="1252685" y="1036061"/>
            <a:ext cx="4031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Average temperatures in </a:t>
            </a:r>
          </a:p>
          <a:p>
            <a:pPr algn="ctr"/>
            <a:r>
              <a:rPr lang="en-GB" sz="2400" dirty="0"/>
              <a:t>Spain and Norway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11DFA2C-A5AF-4279-AEA0-D8C7699A8BD7}"/>
              </a:ext>
            </a:extLst>
          </p:cNvPr>
          <p:cNvCxnSpPr/>
          <p:nvPr/>
        </p:nvCxnSpPr>
        <p:spPr>
          <a:xfrm>
            <a:off x="5288056" y="1294105"/>
            <a:ext cx="548426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F89E060-C51F-4B6A-AE43-CA451B035BF3}"/>
              </a:ext>
            </a:extLst>
          </p:cNvPr>
          <p:cNvCxnSpPr/>
          <p:nvPr/>
        </p:nvCxnSpPr>
        <p:spPr>
          <a:xfrm>
            <a:off x="5298123" y="1633579"/>
            <a:ext cx="54842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7CB7594-C043-45B2-A02B-AAD1C9EABE45}"/>
              </a:ext>
            </a:extLst>
          </p:cNvPr>
          <p:cNvSpPr txBox="1"/>
          <p:nvPr/>
        </p:nvSpPr>
        <p:spPr>
          <a:xfrm>
            <a:off x="5846549" y="1396097"/>
            <a:ext cx="2191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000" dirty="0"/>
              <a:t> Norway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C628D12-C0BB-414B-8400-E7CAFC60EAA8}"/>
              </a:ext>
            </a:extLst>
          </p:cNvPr>
          <p:cNvSpPr txBox="1"/>
          <p:nvPr/>
        </p:nvSpPr>
        <p:spPr>
          <a:xfrm>
            <a:off x="5846549" y="1056624"/>
            <a:ext cx="1676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000" dirty="0"/>
              <a:t> Spain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2C066BC-06FE-4B4B-8118-C8DA0F810BAE}"/>
              </a:ext>
            </a:extLst>
          </p:cNvPr>
          <p:cNvSpPr txBox="1"/>
          <p:nvPr/>
        </p:nvSpPr>
        <p:spPr>
          <a:xfrm>
            <a:off x="833300" y="4246736"/>
            <a:ext cx="36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A9AF4AD-6DC8-410E-B3CE-44F35FFBE864}"/>
              </a:ext>
            </a:extLst>
          </p:cNvPr>
          <p:cNvSpPr txBox="1"/>
          <p:nvPr/>
        </p:nvSpPr>
        <p:spPr>
          <a:xfrm>
            <a:off x="731593" y="3875828"/>
            <a:ext cx="46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36E34DE-B22E-4AC2-90B8-F7C99FB993F1}"/>
              </a:ext>
            </a:extLst>
          </p:cNvPr>
          <p:cNvSpPr txBox="1"/>
          <p:nvPr/>
        </p:nvSpPr>
        <p:spPr>
          <a:xfrm>
            <a:off x="725363" y="3517617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BF341FD-6192-438F-A76F-C3DCF30EF171}"/>
              </a:ext>
            </a:extLst>
          </p:cNvPr>
          <p:cNvSpPr txBox="1"/>
          <p:nvPr/>
        </p:nvSpPr>
        <p:spPr>
          <a:xfrm>
            <a:off x="725363" y="3146706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11522A6-4954-4FC2-994E-A728014E5AED}"/>
              </a:ext>
            </a:extLst>
          </p:cNvPr>
          <p:cNvSpPr txBox="1"/>
          <p:nvPr/>
        </p:nvSpPr>
        <p:spPr>
          <a:xfrm>
            <a:off x="725363" y="2775795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5466AA1-EADD-4F21-9C95-F0C1D74AECBA}"/>
              </a:ext>
            </a:extLst>
          </p:cNvPr>
          <p:cNvSpPr txBox="1"/>
          <p:nvPr/>
        </p:nvSpPr>
        <p:spPr>
          <a:xfrm>
            <a:off x="725363" y="2404884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25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22404-CA61-4F3E-8BB8-694D32B8FFC6}"/>
              </a:ext>
            </a:extLst>
          </p:cNvPr>
          <p:cNvSpPr txBox="1"/>
          <p:nvPr/>
        </p:nvSpPr>
        <p:spPr>
          <a:xfrm>
            <a:off x="725363" y="2046673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A084B22-7EE3-423E-B324-2D0D8FFA134E}"/>
                  </a:ext>
                </a:extLst>
              </p:cNvPr>
              <p:cNvSpPr txBox="1"/>
              <p:nvPr/>
            </p:nvSpPr>
            <p:spPr>
              <a:xfrm rot="16200000">
                <a:off x="-805985" y="3019152"/>
                <a:ext cx="2959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Average temperature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A084B22-7EE3-423E-B324-2D0D8FFA1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05985" y="3019152"/>
                <a:ext cx="2959908" cy="369332"/>
              </a:xfrm>
              <a:prstGeom prst="rect">
                <a:avLst/>
              </a:prstGeom>
              <a:blipFill>
                <a:blip r:embed="rId6"/>
                <a:stretch>
                  <a:fillRect l="-8197" r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>
            <a:extLst>
              <a:ext uri="{FF2B5EF4-FFF2-40B4-BE49-F238E27FC236}">
                <a16:creationId xmlns:a16="http://schemas.microsoft.com/office/drawing/2014/main" id="{D651B33F-FB7B-458B-8EA4-066E0008D02C}"/>
              </a:ext>
            </a:extLst>
          </p:cNvPr>
          <p:cNvSpPr txBox="1"/>
          <p:nvPr/>
        </p:nvSpPr>
        <p:spPr>
          <a:xfrm>
            <a:off x="725363" y="1675762"/>
            <a:ext cx="4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35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906247" y="4694512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Jan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407997" y="4666859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Feb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905065" y="4716276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Mar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858463" y="4705133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May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400220" y="4694512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Apr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393691" y="4694511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Jun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897919" y="4666860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Jul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89085" y="4689288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Aug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891343" y="4689289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Sep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398998" y="4716277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Oct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901257" y="4723338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Nov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6414309" y="4705134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Dec</a:t>
            </a:r>
          </a:p>
        </p:txBody>
      </p:sp>
      <p:sp>
        <p:nvSpPr>
          <p:cNvPr id="25" name="Multiply 24"/>
          <p:cNvSpPr/>
          <p:nvPr/>
        </p:nvSpPr>
        <p:spPr>
          <a:xfrm>
            <a:off x="1196244" y="3270164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ultiply 25"/>
          <p:cNvSpPr/>
          <p:nvPr/>
        </p:nvSpPr>
        <p:spPr>
          <a:xfrm>
            <a:off x="1670591" y="3403445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ultiply 26"/>
          <p:cNvSpPr/>
          <p:nvPr/>
        </p:nvSpPr>
        <p:spPr>
          <a:xfrm>
            <a:off x="2181462" y="3171959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ultiply 27"/>
          <p:cNvSpPr/>
          <p:nvPr/>
        </p:nvSpPr>
        <p:spPr>
          <a:xfrm>
            <a:off x="2689774" y="3038719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ultiply 28"/>
          <p:cNvSpPr/>
          <p:nvPr/>
        </p:nvSpPr>
        <p:spPr>
          <a:xfrm>
            <a:off x="3191854" y="2716304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ultiply 29"/>
          <p:cNvSpPr/>
          <p:nvPr/>
        </p:nvSpPr>
        <p:spPr>
          <a:xfrm>
            <a:off x="3705505" y="2559523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ultiply 30"/>
          <p:cNvSpPr/>
          <p:nvPr/>
        </p:nvSpPr>
        <p:spPr>
          <a:xfrm>
            <a:off x="4187189" y="2282008"/>
            <a:ext cx="251007" cy="228344"/>
          </a:xfrm>
          <a:prstGeom prst="mathMultiply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Multiply 31"/>
          <p:cNvSpPr/>
          <p:nvPr/>
        </p:nvSpPr>
        <p:spPr>
          <a:xfrm>
            <a:off x="4674683" y="2058282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Multiply 32"/>
          <p:cNvSpPr/>
          <p:nvPr/>
        </p:nvSpPr>
        <p:spPr>
          <a:xfrm>
            <a:off x="5167447" y="2345817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Multiply 33"/>
          <p:cNvSpPr/>
          <p:nvPr/>
        </p:nvSpPr>
        <p:spPr>
          <a:xfrm>
            <a:off x="5687879" y="2644572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y 34"/>
          <p:cNvSpPr/>
          <p:nvPr/>
        </p:nvSpPr>
        <p:spPr>
          <a:xfrm>
            <a:off x="6195459" y="3038719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y 35"/>
          <p:cNvSpPr/>
          <p:nvPr/>
        </p:nvSpPr>
        <p:spPr>
          <a:xfrm>
            <a:off x="6691418" y="3315983"/>
            <a:ext cx="251007" cy="228344"/>
          </a:xfrm>
          <a:prstGeom prst="mathMultiply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1264104" y="3369189"/>
            <a:ext cx="589635" cy="175138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72199" y="5058804"/>
            <a:ext cx="551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Month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784643" y="3249291"/>
            <a:ext cx="604200" cy="274052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217306" y="3183583"/>
            <a:ext cx="641239" cy="131416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813634" y="2839487"/>
            <a:ext cx="499205" cy="312269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278338" y="2672103"/>
            <a:ext cx="552670" cy="192306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864618" y="2395650"/>
            <a:ext cx="465488" cy="283785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361677" y="2171675"/>
            <a:ext cx="461821" cy="228724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838228" y="2177698"/>
            <a:ext cx="411613" cy="277677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45996" y="2477155"/>
            <a:ext cx="487718" cy="321474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856163" y="2791697"/>
            <a:ext cx="444825" cy="355009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21554" y="3147356"/>
            <a:ext cx="489429" cy="314569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Multiply 70"/>
          <p:cNvSpPr/>
          <p:nvPr/>
        </p:nvSpPr>
        <p:spPr>
          <a:xfrm>
            <a:off x="1195500" y="3638471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Multiply 71"/>
          <p:cNvSpPr/>
          <p:nvPr/>
        </p:nvSpPr>
        <p:spPr>
          <a:xfrm>
            <a:off x="1707044" y="3630441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Multiply 72"/>
          <p:cNvSpPr/>
          <p:nvPr/>
        </p:nvSpPr>
        <p:spPr>
          <a:xfrm>
            <a:off x="2218588" y="3461164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Multiply 73"/>
          <p:cNvSpPr/>
          <p:nvPr/>
        </p:nvSpPr>
        <p:spPr>
          <a:xfrm>
            <a:off x="2699267" y="3177715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Multiply 74"/>
          <p:cNvSpPr/>
          <p:nvPr/>
        </p:nvSpPr>
        <p:spPr>
          <a:xfrm>
            <a:off x="3216674" y="2863916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Multiply 76"/>
          <p:cNvSpPr/>
          <p:nvPr/>
        </p:nvSpPr>
        <p:spPr>
          <a:xfrm>
            <a:off x="5192267" y="2774447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Multiply 77"/>
          <p:cNvSpPr/>
          <p:nvPr/>
        </p:nvSpPr>
        <p:spPr>
          <a:xfrm>
            <a:off x="5698045" y="3177715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Multiply 78"/>
          <p:cNvSpPr/>
          <p:nvPr/>
        </p:nvSpPr>
        <p:spPr>
          <a:xfrm>
            <a:off x="6246216" y="3527620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Multiply 79"/>
          <p:cNvSpPr/>
          <p:nvPr/>
        </p:nvSpPr>
        <p:spPr>
          <a:xfrm>
            <a:off x="6706474" y="3755964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Straight Connector 80"/>
          <p:cNvCxnSpPr/>
          <p:nvPr/>
        </p:nvCxnSpPr>
        <p:spPr>
          <a:xfrm>
            <a:off x="1278108" y="3752643"/>
            <a:ext cx="589635" cy="0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2" idx="3"/>
          </p:cNvCxnSpPr>
          <p:nvPr/>
        </p:nvCxnSpPr>
        <p:spPr>
          <a:xfrm flipV="1">
            <a:off x="1767330" y="3546219"/>
            <a:ext cx="615029" cy="257723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329616" y="3255286"/>
            <a:ext cx="519355" cy="325063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4" idx="3"/>
          </p:cNvCxnSpPr>
          <p:nvPr/>
        </p:nvCxnSpPr>
        <p:spPr>
          <a:xfrm flipV="1">
            <a:off x="2759553" y="2983596"/>
            <a:ext cx="593562" cy="367620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3353115" y="2645102"/>
            <a:ext cx="519355" cy="325063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77" idx="2"/>
          </p:cNvCxnSpPr>
          <p:nvPr/>
        </p:nvCxnSpPr>
        <p:spPr>
          <a:xfrm>
            <a:off x="4846420" y="2471629"/>
            <a:ext cx="536568" cy="476319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78" idx="2"/>
          </p:cNvCxnSpPr>
          <p:nvPr/>
        </p:nvCxnSpPr>
        <p:spPr>
          <a:xfrm>
            <a:off x="5288295" y="2860239"/>
            <a:ext cx="600471" cy="490977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79" idx="2"/>
          </p:cNvCxnSpPr>
          <p:nvPr/>
        </p:nvCxnSpPr>
        <p:spPr>
          <a:xfrm>
            <a:off x="5818489" y="3288745"/>
            <a:ext cx="618448" cy="412376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80" idx="2"/>
          </p:cNvCxnSpPr>
          <p:nvPr/>
        </p:nvCxnSpPr>
        <p:spPr>
          <a:xfrm>
            <a:off x="6357584" y="3643644"/>
            <a:ext cx="539611" cy="285821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868396" y="2562367"/>
            <a:ext cx="400096" cy="123391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361523" y="2441087"/>
            <a:ext cx="447758" cy="113835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Multiply 92"/>
          <p:cNvSpPr/>
          <p:nvPr/>
        </p:nvSpPr>
        <p:spPr>
          <a:xfrm>
            <a:off x="4188240" y="2432588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Multiply 93"/>
          <p:cNvSpPr/>
          <p:nvPr/>
        </p:nvSpPr>
        <p:spPr>
          <a:xfrm>
            <a:off x="4679455" y="2341203"/>
            <a:ext cx="251007" cy="228344"/>
          </a:xfrm>
          <a:prstGeom prst="mathMultiply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CBF1005-AD6C-49D0-A3B0-8E0792B71A44}"/>
              </a:ext>
            </a:extLst>
          </p:cNvPr>
          <p:cNvSpPr txBox="1"/>
          <p:nvPr/>
        </p:nvSpPr>
        <p:spPr>
          <a:xfrm>
            <a:off x="6830011" y="1841243"/>
            <a:ext cx="2599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Describe the general trend for temperature in both countries.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A4DAD576-B413-429E-BA86-3A96891114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2639" y="4314400"/>
            <a:ext cx="747045" cy="747045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A59606B9-28DA-41B7-A268-93EE4DE0A2B8}"/>
              </a:ext>
            </a:extLst>
          </p:cNvPr>
          <p:cNvSpPr txBox="1"/>
          <p:nvPr/>
        </p:nvSpPr>
        <p:spPr>
          <a:xfrm>
            <a:off x="6901025" y="445708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3BEFBF3-0EB8-46A9-B7E1-125F64CC5939}"/>
              </a:ext>
            </a:extLst>
          </p:cNvPr>
          <p:cNvCxnSpPr/>
          <p:nvPr/>
        </p:nvCxnSpPr>
        <p:spPr>
          <a:xfrm flipV="1">
            <a:off x="1307030" y="2286626"/>
            <a:ext cx="3499921" cy="130717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09DF53A-F3BA-4147-90E5-E81B5D27191F}"/>
              </a:ext>
            </a:extLst>
          </p:cNvPr>
          <p:cNvCxnSpPr>
            <a:cxnSpLocks/>
          </p:cNvCxnSpPr>
          <p:nvPr/>
        </p:nvCxnSpPr>
        <p:spPr>
          <a:xfrm flipH="1" flipV="1">
            <a:off x="4820279" y="2268534"/>
            <a:ext cx="1984026" cy="141836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F440FCD1-8A74-46C9-9D2C-647B46552BC9}"/>
              </a:ext>
            </a:extLst>
          </p:cNvPr>
          <p:cNvSpPr txBox="1"/>
          <p:nvPr/>
        </p:nvSpPr>
        <p:spPr>
          <a:xfrm>
            <a:off x="7088013" y="2981622"/>
            <a:ext cx="2560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Increases gradually from Jan to Aug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C6829F7-4FFD-43DC-9EC6-5BD2E7B5FEC5}"/>
              </a:ext>
            </a:extLst>
          </p:cNvPr>
          <p:cNvSpPr txBox="1"/>
          <p:nvPr/>
        </p:nvSpPr>
        <p:spPr>
          <a:xfrm>
            <a:off x="7086915" y="3666734"/>
            <a:ext cx="2518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Decreases gradually from Aug to Dec</a:t>
            </a:r>
          </a:p>
        </p:txBody>
      </p:sp>
      <p:sp>
        <p:nvSpPr>
          <p:cNvPr id="92" name="Multiply 75">
            <a:extLst>
              <a:ext uri="{FF2B5EF4-FFF2-40B4-BE49-F238E27FC236}">
                <a16:creationId xmlns:a16="http://schemas.microsoft.com/office/drawing/2014/main" id="{B8311B72-F8C5-4F4B-B7C8-A73C0FE7AE6B}"/>
              </a:ext>
            </a:extLst>
          </p:cNvPr>
          <p:cNvSpPr/>
          <p:nvPr/>
        </p:nvSpPr>
        <p:spPr>
          <a:xfrm>
            <a:off x="3711504" y="2550065"/>
            <a:ext cx="251007" cy="228344"/>
          </a:xfrm>
          <a:prstGeom prst="mathMultiply">
            <a:avLst/>
          </a:prstGeom>
          <a:solidFill>
            <a:schemeClr val="accent6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37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  <p:bldP spid="104" grpId="1"/>
      <p:bldP spid="106" grpId="0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/>
              <p:nvPr/>
            </p:nvSpPr>
            <p:spPr>
              <a:xfrm>
                <a:off x="1241663" y="913027"/>
                <a:ext cx="7497065" cy="707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/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/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/>
                  <a:t> are going to Spain.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63" y="913027"/>
                <a:ext cx="7497065" cy="707694"/>
              </a:xfrm>
              <a:prstGeom prst="rect">
                <a:avLst/>
              </a:prstGeom>
              <a:blipFill>
                <a:blip r:embed="rId7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E97C59F-F419-4619-B21C-C71DB733E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3189" y="4411896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6896033" y="455458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AFF2B-B603-48E6-9A3B-D9AEF6C57404}"/>
              </a:ext>
            </a:extLst>
          </p:cNvPr>
          <p:cNvSpPr txBox="1"/>
          <p:nvPr/>
        </p:nvSpPr>
        <p:spPr>
          <a:xfrm>
            <a:off x="421177" y="509522"/>
            <a:ext cx="9138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30% of Eva’s class are going to France in the Summer holiday.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959553" y="1506510"/>
            <a:ext cx="806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rest are going on holiday in the UK.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AF683-2D84-4CA5-9306-FBD8736184B4}"/>
              </a:ext>
            </a:extLst>
          </p:cNvPr>
          <p:cNvSpPr txBox="1"/>
          <p:nvPr/>
        </p:nvSpPr>
        <p:spPr>
          <a:xfrm>
            <a:off x="959553" y="2289274"/>
            <a:ext cx="806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children are in Eva’s class?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7F272-400F-4813-8DD3-DDBD5D12F3D7}"/>
              </a:ext>
            </a:extLst>
          </p:cNvPr>
          <p:cNvSpPr txBox="1"/>
          <p:nvPr/>
        </p:nvSpPr>
        <p:spPr>
          <a:xfrm>
            <a:off x="959553" y="1910809"/>
            <a:ext cx="806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15 children are going on holiday in the UK.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4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/>
              <p:nvPr/>
            </p:nvSpPr>
            <p:spPr>
              <a:xfrm>
                <a:off x="1241663" y="913027"/>
                <a:ext cx="7497065" cy="707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/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/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/>
                  <a:t> are going to Spain.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63" y="913027"/>
                <a:ext cx="7497065" cy="707694"/>
              </a:xfrm>
              <a:prstGeom prst="rect">
                <a:avLst/>
              </a:prstGeom>
              <a:blipFill>
                <a:blip r:embed="rId7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B7AFF2B-B603-48E6-9A3B-D9AEF6C57404}"/>
              </a:ext>
            </a:extLst>
          </p:cNvPr>
          <p:cNvSpPr txBox="1"/>
          <p:nvPr/>
        </p:nvSpPr>
        <p:spPr>
          <a:xfrm>
            <a:off x="421177" y="509522"/>
            <a:ext cx="9138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30% of Eva’s class are going to France in the Summer holiday.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959553" y="1506510"/>
            <a:ext cx="806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rest are going on holiday in the UK.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AF683-2D84-4CA5-9306-FBD8736184B4}"/>
              </a:ext>
            </a:extLst>
          </p:cNvPr>
          <p:cNvSpPr txBox="1"/>
          <p:nvPr/>
        </p:nvSpPr>
        <p:spPr>
          <a:xfrm>
            <a:off x="959553" y="2289274"/>
            <a:ext cx="806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children are in Eva’s class?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7F272-400F-4813-8DD3-DDBD5D12F3D7}"/>
              </a:ext>
            </a:extLst>
          </p:cNvPr>
          <p:cNvSpPr txBox="1"/>
          <p:nvPr/>
        </p:nvSpPr>
        <p:spPr>
          <a:xfrm>
            <a:off x="959553" y="1910809"/>
            <a:ext cx="806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15 children are going on holiday in the UK.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466199"/>
              </p:ext>
            </p:extLst>
          </p:nvPr>
        </p:nvGraphicFramePr>
        <p:xfrm>
          <a:off x="1758951" y="3513665"/>
          <a:ext cx="6604000" cy="641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324391474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76950758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3624015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13513541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84815978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575357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82295815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43126664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83701292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314077317"/>
                    </a:ext>
                  </a:extLst>
                </a:gridCol>
              </a:tblGrid>
              <a:tr h="6411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064415"/>
                  </a:ext>
                </a:extLst>
              </a:tr>
            </a:tbl>
          </a:graphicData>
        </a:graphic>
      </p:graphicFrame>
      <p:sp>
        <p:nvSpPr>
          <p:cNvPr id="12" name="Right Brace 11">
            <a:extLst>
              <a:ext uri="{FF2B5EF4-FFF2-40B4-BE49-F238E27FC236}">
                <a16:creationId xmlns:a16="http://schemas.microsoft.com/office/drawing/2014/main" id="{CEC15B5D-2181-420F-9F72-5439711B195C}"/>
              </a:ext>
            </a:extLst>
          </p:cNvPr>
          <p:cNvSpPr/>
          <p:nvPr/>
        </p:nvSpPr>
        <p:spPr>
          <a:xfrm rot="5400000">
            <a:off x="2617142" y="3351647"/>
            <a:ext cx="268006" cy="199741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83573B-1C32-43CB-8FB1-5D52032EE709}"/>
              </a:ext>
            </a:extLst>
          </p:cNvPr>
          <p:cNvSpPr txBox="1"/>
          <p:nvPr/>
        </p:nvSpPr>
        <p:spPr>
          <a:xfrm>
            <a:off x="2114853" y="4484353"/>
            <a:ext cx="153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France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/>
              <p:nvPr/>
            </p:nvSpPr>
            <p:spPr>
              <a:xfrm>
                <a:off x="7401649" y="877148"/>
                <a:ext cx="1513512" cy="707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rgbClr val="0070C0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rgbClr val="0070C0"/>
                                </a:solidFill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20%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649" y="877148"/>
                <a:ext cx="1513512" cy="707694"/>
              </a:xfrm>
              <a:prstGeom prst="rect">
                <a:avLst/>
              </a:prstGeom>
              <a:blipFill>
                <a:blip r:embed="rId8"/>
                <a:stretch>
                  <a:fillRect r="-10484" b="-1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CEC15B5D-2181-420F-9F72-5439711B195C}"/>
              </a:ext>
            </a:extLst>
          </p:cNvPr>
          <p:cNvSpPr/>
          <p:nvPr/>
        </p:nvSpPr>
        <p:spPr>
          <a:xfrm rot="5400000">
            <a:off x="4303611" y="3697208"/>
            <a:ext cx="208393" cy="130628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83573B-1C32-43CB-8FB1-5D52032EE709}"/>
              </a:ext>
            </a:extLst>
          </p:cNvPr>
          <p:cNvSpPr txBox="1"/>
          <p:nvPr/>
        </p:nvSpPr>
        <p:spPr>
          <a:xfrm>
            <a:off x="3635235" y="4521214"/>
            <a:ext cx="153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Spain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EC15B5D-2181-420F-9F72-5439711B195C}"/>
              </a:ext>
            </a:extLst>
          </p:cNvPr>
          <p:cNvSpPr/>
          <p:nvPr/>
        </p:nvSpPr>
        <p:spPr>
          <a:xfrm rot="5400000">
            <a:off x="6607753" y="2704553"/>
            <a:ext cx="208395" cy="330199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3573B-1C32-43CB-8FB1-5D52032EE709}"/>
              </a:ext>
            </a:extLst>
          </p:cNvPr>
          <p:cNvSpPr txBox="1"/>
          <p:nvPr/>
        </p:nvSpPr>
        <p:spPr>
          <a:xfrm>
            <a:off x="5945004" y="4484355"/>
            <a:ext cx="153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UK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83573B-1C32-43CB-8FB1-5D52032EE709}"/>
              </a:ext>
            </a:extLst>
          </p:cNvPr>
          <p:cNvSpPr txBox="1"/>
          <p:nvPr/>
        </p:nvSpPr>
        <p:spPr>
          <a:xfrm>
            <a:off x="5945004" y="4752046"/>
            <a:ext cx="153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15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6203216C-0FA7-4654-8694-C0CC2ECB00E1}"/>
              </a:ext>
            </a:extLst>
          </p:cNvPr>
          <p:cNvSpPr/>
          <p:nvPr/>
        </p:nvSpPr>
        <p:spPr>
          <a:xfrm rot="16200000" flipV="1">
            <a:off x="4930912" y="-7726"/>
            <a:ext cx="268004" cy="6596074"/>
          </a:xfrm>
          <a:prstGeom prst="rightBrace">
            <a:avLst>
              <a:gd name="adj1" fmla="val 1616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D19AA5-4847-4B5E-B01B-02A7B5063D99}"/>
              </a:ext>
            </a:extLst>
          </p:cNvPr>
          <p:cNvSpPr txBox="1"/>
          <p:nvPr/>
        </p:nvSpPr>
        <p:spPr>
          <a:xfrm>
            <a:off x="4074906" y="2669158"/>
            <a:ext cx="197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D7FF2F-CB5A-48DC-9BE6-877545F661A8}"/>
              </a:ext>
            </a:extLst>
          </p:cNvPr>
          <p:cNvSpPr txBox="1"/>
          <p:nvPr/>
        </p:nvSpPr>
        <p:spPr>
          <a:xfrm>
            <a:off x="7842323" y="3615764"/>
            <a:ext cx="42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D7FF2F-CB5A-48DC-9BE6-877545F661A8}"/>
                  </a:ext>
                </a:extLst>
              </p:cNvPr>
              <p:cNvSpPr txBox="1"/>
              <p:nvPr/>
            </p:nvSpPr>
            <p:spPr>
              <a:xfrm>
                <a:off x="7068198" y="2794064"/>
                <a:ext cx="16835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3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10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30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D7FF2F-CB5A-48DC-9BE6-877545F66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198" y="2794064"/>
                <a:ext cx="1683513" cy="461665"/>
              </a:xfrm>
              <a:prstGeom prst="rect">
                <a:avLst/>
              </a:prstGeom>
              <a:blipFill>
                <a:blip r:embed="rId9"/>
                <a:stretch>
                  <a:fillRect l="-5054" t="-10526" r="-5054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D83573B-1C32-43CB-8FB1-5D52032EE709}"/>
              </a:ext>
            </a:extLst>
          </p:cNvPr>
          <p:cNvSpPr txBox="1"/>
          <p:nvPr/>
        </p:nvSpPr>
        <p:spPr>
          <a:xfrm>
            <a:off x="4294003" y="2663617"/>
            <a:ext cx="153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83573B-1C32-43CB-8FB1-5D52032EE709}"/>
              </a:ext>
            </a:extLst>
          </p:cNvPr>
          <p:cNvSpPr txBox="1"/>
          <p:nvPr/>
        </p:nvSpPr>
        <p:spPr>
          <a:xfrm>
            <a:off x="1221494" y="5005741"/>
            <a:ext cx="547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There are 30 children in Eva’s class.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85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 animBg="1"/>
      <p:bldP spid="19" grpId="0"/>
      <p:bldP spid="20" grpId="0"/>
      <p:bldP spid="20" grpId="1"/>
      <p:bldP spid="21" grpId="0" animBg="1"/>
      <p:bldP spid="22" grpId="0"/>
      <p:bldP spid="22" grpId="1"/>
      <p:bldP spid="23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8ADCF-4E30-484C-8A2A-96C70818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4" y="-69147"/>
            <a:ext cx="3438442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371" y="436461"/>
            <a:ext cx="1111686" cy="1357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1189500" y="853391"/>
            <a:ext cx="7683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Ron is going on holiday with his mum, dad and brother.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886754" y="1321822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They need to be at the airport for 14:15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886754" y="1790253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They are getting a train from </a:t>
            </a:r>
            <a:r>
              <a:rPr lang="en-GB" sz="2400" dirty="0" err="1"/>
              <a:t>Todmorden</a:t>
            </a:r>
            <a:r>
              <a:rPr lang="en-GB" sz="2400" dirty="0"/>
              <a:t> to Manchester airport.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85014"/>
              </p:ext>
            </p:extLst>
          </p:nvPr>
        </p:nvGraphicFramePr>
        <p:xfrm>
          <a:off x="1199546" y="3326298"/>
          <a:ext cx="6604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3932009717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08492303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02582639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41165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61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Todmorden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12:18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13:18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83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Manchester Airport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9917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886754" y="2710182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train should they get?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DAD576-B413-429E-BA86-3A9689111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911" y="4319957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9606B9-28DA-41B7-A268-93EE4DE0A2B8}"/>
              </a:ext>
            </a:extLst>
          </p:cNvPr>
          <p:cNvSpPr txBox="1"/>
          <p:nvPr/>
        </p:nvSpPr>
        <p:spPr>
          <a:xfrm>
            <a:off x="7687886" y="506700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AA642-2823-405F-AFCC-B1FEBF6DDC0E}"/>
              </a:ext>
            </a:extLst>
          </p:cNvPr>
          <p:cNvSpPr txBox="1"/>
          <p:nvPr/>
        </p:nvSpPr>
        <p:spPr>
          <a:xfrm>
            <a:off x="886754" y="2258685"/>
            <a:ext cx="82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It’s an 82 minute journey.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98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4.1|4.3|6.4|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5|2.2|8|3.3|3.1|4.7|18.2|1.4|8.2|6.1|6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9|3.8|2.6|6.2|7.7|4.7|1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|2|5.9|4|1.6|4.1|5.8|1.2|1.8|1.8|9.2|4.2|7.1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5|8.4|4.9|3|4.1|1.7|2.5|5.7|5.4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3|2.6|3.5|12.4|17.2|5.3|1|0.7|0.8|0.9|0.4|0.5|0.5|0.5|0.4|0.4|2.7|0.6|0.5|0.3|0.5|0.6|0.5|0.5|0.5|0.5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4.4|7.6|7.4|18.8|1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1|4.6|9.2|4|5.2|4.1|3.8|10.9|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4|3.8|4.4|1.4|3.9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3.2|3.7|4.8|1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2|9.2|6.8|7.2|5.8|3.5|6.7|4.8|8.1|10.6|10.8|8.7|2.1|1.4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1|5|5.6|3.5|0.8|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.6|4.2|2.8|9.4|1.1|1|0.7|1.7|0.9|1.3|1.4|2.1|1.3|1.9|2.7|12.6|13.9|2|5|2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3" ma:contentTypeDescription="Create a new document." ma:contentTypeScope="" ma:versionID="c2e0ad7e8459b4a763097fd9c50beffe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379c73df8c7c32fbb5b9cacbe02209f3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D84827-C9B3-492B-A462-A2AC3DED0B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BC5F11-B40C-47FE-884A-FCBB85ED7B57}">
  <ds:schemaRefs>
    <ds:schemaRef ds:uri="522d4c35-b548-4432-90ae-af4376e1c4b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ee99ee9-287b-4f9a-957c-ba5ae7375c9a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D7D4C71-66F9-48C9-8A4D-969412281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3248</TotalTime>
  <Words>894</Words>
  <Application>Microsoft Office PowerPoint</Application>
  <PresentationFormat>A4 Paper (210x297 mm)</PresentationFormat>
  <Paragraphs>305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Bariol Bold</vt:lpstr>
      <vt:lpstr>Bariol Regular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James Clegg</cp:lastModifiedBy>
  <cp:revision>68</cp:revision>
  <dcterms:created xsi:type="dcterms:W3CDTF">2019-10-15T10:24:11Z</dcterms:created>
  <dcterms:modified xsi:type="dcterms:W3CDTF">2021-06-28T13:29:47Z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