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6"/>
  </p:notesMasterIdLst>
  <p:sldIdLst>
    <p:sldId id="256" r:id="rId5"/>
  </p:sldIdLst>
  <p:sldSz cx="9906000" cy="6858000" type="A4"/>
  <p:notesSz cx="6797675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D41"/>
    <a:srgbClr val="FFD6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EBF383D-9DB3-E2D5-CA95-59C3DD4332CA}" v="180" dt="2025-05-01T09:12:41.3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34"/>
    <p:restoredTop sz="94662"/>
  </p:normalViewPr>
  <p:slideViewPr>
    <p:cSldViewPr snapToGrid="0" snapToObjects="1" showGuides="1">
      <p:cViewPr varScale="1">
        <p:scale>
          <a:sx n="59" d="100"/>
          <a:sy n="59" d="100"/>
        </p:scale>
        <p:origin x="1612" y="2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A0D341-9949-024D-A8A4-5EE404EED076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1233488"/>
            <a:ext cx="4810125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664DB4-E678-0342-A770-72B4BA43D6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435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3775" y="1233488"/>
            <a:ext cx="4810125" cy="33321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664DB4-E678-0342-A770-72B4BA43D68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513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AF3C-7C32-0048-880B-A399EA63DAE1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458E-9FAE-4B44-A354-249F029E7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790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AF3C-7C32-0048-880B-A399EA63DAE1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458E-9FAE-4B44-A354-249F029E7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792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AF3C-7C32-0048-880B-A399EA63DAE1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458E-9FAE-4B44-A354-249F029E7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868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AF3C-7C32-0048-880B-A399EA63DAE1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458E-9FAE-4B44-A354-249F029E7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354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AF3C-7C32-0048-880B-A399EA63DAE1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458E-9FAE-4B44-A354-249F029E7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554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AF3C-7C32-0048-880B-A399EA63DAE1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458E-9FAE-4B44-A354-249F029E7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971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AF3C-7C32-0048-880B-A399EA63DAE1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458E-9FAE-4B44-A354-249F029E7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790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AF3C-7C32-0048-880B-A399EA63DAE1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458E-9FAE-4B44-A354-249F029E7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630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AF3C-7C32-0048-880B-A399EA63DAE1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458E-9FAE-4B44-A354-249F029E7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15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AF3C-7C32-0048-880B-A399EA63DAE1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458E-9FAE-4B44-A354-249F029E7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198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AF3C-7C32-0048-880B-A399EA63DAE1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458E-9FAE-4B44-A354-249F029E7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068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f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3AF3C-7C32-0048-880B-A399EA63DAE1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32458E-9FAE-4B44-A354-249F029E7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089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36000"/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432785" y="1661533"/>
            <a:ext cx="269406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600" dirty="0">
              <a:latin typeface="Congenial Black" panose="020F0502020204030204" pitchFamily="2" charset="0"/>
              <a:ea typeface="Flintstone" charset="0"/>
              <a:cs typeface="Flintstone" charset="0"/>
            </a:endParaRPr>
          </a:p>
          <a:p>
            <a:pPr algn="ctr"/>
            <a:endParaRPr lang="en-US" sz="1600" dirty="0">
              <a:latin typeface="Congenial Black" panose="020F0502020204030204" pitchFamily="2" charset="0"/>
              <a:ea typeface="Flintstone" charset="0"/>
              <a:cs typeface="Flintstone" charset="0"/>
            </a:endParaRPr>
          </a:p>
          <a:p>
            <a:pPr algn="ctr"/>
            <a:r>
              <a:rPr lang="en-US" sz="1600" dirty="0">
                <a:latin typeface="Congenial Black" panose="020F0502020204030204" pitchFamily="2" charset="0"/>
                <a:ea typeface="Flintstone" charset="0"/>
                <a:cs typeface="Flintstone" charset="0"/>
              </a:rPr>
              <a:t>Oak Class</a:t>
            </a:r>
          </a:p>
          <a:p>
            <a:pPr algn="ctr"/>
            <a:r>
              <a:rPr lang="en-US" sz="1600" dirty="0">
                <a:latin typeface="Congenial Black" panose="020F0502020204030204" pitchFamily="2" charset="0"/>
                <a:ea typeface="Flintstone" charset="0"/>
                <a:cs typeface="Flintstone" charset="0"/>
              </a:rPr>
              <a:t>Summer Term</a:t>
            </a:r>
          </a:p>
          <a:p>
            <a:pPr algn="ctr"/>
            <a:endParaRPr lang="en-US" sz="1600" dirty="0">
              <a:latin typeface="Imprint MT Shadow" panose="04020605060303030202" pitchFamily="82" charset="0"/>
              <a:ea typeface="Flintstone" charset="0"/>
              <a:cs typeface="Flintstone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7416" y="90419"/>
            <a:ext cx="4312400" cy="189282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900" b="1" u="sng" dirty="0"/>
              <a:t>English</a:t>
            </a:r>
          </a:p>
          <a:p>
            <a:r>
              <a:rPr lang="en-US" sz="900" u="sng" dirty="0"/>
              <a:t>Writing</a:t>
            </a:r>
          </a:p>
          <a:p>
            <a:pPr marL="231775" indent="-231775">
              <a:buFont typeface="Arial" charset="0"/>
              <a:buChar char="•"/>
            </a:pPr>
            <a:r>
              <a:rPr lang="en-US" sz="900" dirty="0"/>
              <a:t>To use a range of verbs, nouns, prepositions and adjectives</a:t>
            </a:r>
            <a:endParaRPr lang="en-US" sz="900" dirty="0">
              <a:cs typeface="Calibri" panose="020F0502020204030204"/>
            </a:endParaRPr>
          </a:p>
          <a:p>
            <a:pPr marL="231775" indent="-231775">
              <a:buFont typeface="Arial" charset="0"/>
              <a:buChar char="•"/>
            </a:pPr>
            <a:r>
              <a:rPr lang="en-US" sz="900" dirty="0"/>
              <a:t>To extend sentences by using a wider range of conjunctions</a:t>
            </a:r>
            <a:endParaRPr lang="en-US" sz="900" dirty="0">
              <a:cs typeface="Calibri" panose="020F0502020204030204"/>
            </a:endParaRPr>
          </a:p>
          <a:p>
            <a:pPr marL="231775" indent="-231775">
              <a:buFont typeface="Arial" charset="0"/>
              <a:buChar char="•"/>
            </a:pPr>
            <a:r>
              <a:rPr lang="en-US" sz="900" dirty="0"/>
              <a:t>To use different sentence structures, for effect</a:t>
            </a:r>
          </a:p>
          <a:p>
            <a:pPr marL="231775" indent="-231775">
              <a:buFont typeface="Arial" charset="0"/>
              <a:buChar char="•"/>
            </a:pPr>
            <a:r>
              <a:rPr lang="en-US" sz="900" dirty="0"/>
              <a:t>Punctuate direct speech</a:t>
            </a:r>
            <a:endParaRPr lang="en-US" sz="900" dirty="0">
              <a:cs typeface="Calibri" panose="020F0502020204030204"/>
            </a:endParaRPr>
          </a:p>
          <a:p>
            <a:pPr marL="231775" indent="-231775">
              <a:buFont typeface="Arial" charset="0"/>
              <a:buChar char="•"/>
            </a:pPr>
            <a:r>
              <a:rPr lang="en-US" sz="900" dirty="0"/>
              <a:t>To use a range of adverbs and adverbial phrases to add information to a sentence</a:t>
            </a:r>
            <a:endParaRPr lang="en-US" sz="900" dirty="0">
              <a:cs typeface="Calibri" panose="020F0502020204030204"/>
            </a:endParaRPr>
          </a:p>
          <a:p>
            <a:pPr marL="231775" indent="-231775">
              <a:buFont typeface="Arial" charset="0"/>
              <a:buChar char="•"/>
            </a:pPr>
            <a:r>
              <a:rPr lang="en-US" sz="900" dirty="0"/>
              <a:t>To edit and improve grammar and content</a:t>
            </a:r>
          </a:p>
          <a:p>
            <a:pPr marL="231775" indent="-231775">
              <a:buFont typeface="Arial" charset="0"/>
              <a:buChar char="•"/>
            </a:pPr>
            <a:r>
              <a:rPr lang="en-US" sz="900" u="sng" dirty="0"/>
              <a:t>Reading</a:t>
            </a:r>
          </a:p>
          <a:p>
            <a:pPr marL="231775" indent="-231775">
              <a:buFont typeface="Arial" charset="0"/>
              <a:buChar char="•"/>
            </a:pPr>
            <a:r>
              <a:rPr lang="en-US" sz="900" dirty="0"/>
              <a:t>To infer from details stated and implied</a:t>
            </a:r>
            <a:endParaRPr lang="en-US" sz="900" dirty="0">
              <a:cs typeface="Calibri" panose="020F0502020204030204"/>
            </a:endParaRPr>
          </a:p>
          <a:p>
            <a:pPr marL="231775" indent="-231775">
              <a:buFont typeface="Arial" charset="0"/>
              <a:buChar char="•"/>
            </a:pPr>
            <a:r>
              <a:rPr lang="en-US" sz="900" dirty="0"/>
              <a:t>To retrieve information from a text using skimming and scanning skills</a:t>
            </a:r>
            <a:endParaRPr lang="en-US" sz="900" dirty="0">
              <a:cs typeface="Calibri" panose="020F0502020204030204"/>
            </a:endParaRPr>
          </a:p>
          <a:p>
            <a:pPr marL="231775" indent="-231775">
              <a:buFont typeface="Arial" charset="0"/>
              <a:buChar char="•"/>
            </a:pPr>
            <a:endParaRPr lang="en-US" sz="900" dirty="0">
              <a:cs typeface="Calibri" panose="020F0502020204030204"/>
            </a:endParaRPr>
          </a:p>
          <a:p>
            <a:r>
              <a:rPr lang="en-US" sz="900" b="1" dirty="0"/>
              <a:t>Key texts include: Rain Player by David Wisniewski</a:t>
            </a:r>
            <a:endParaRPr lang="en-US" sz="900" b="1" i="1" dirty="0">
              <a:cs typeface="Calibri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762982" y="2320859"/>
            <a:ext cx="2922876" cy="147732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000" b="1" u="sng" err="1"/>
              <a:t>Maths</a:t>
            </a:r>
            <a:endParaRPr lang="en-US" sz="1000" b="1" u="sng">
              <a:ea typeface="Calibri"/>
              <a:cs typeface="Calibri"/>
            </a:endParaRPr>
          </a:p>
          <a:p>
            <a:endParaRPr lang="en-US" sz="1000" u="sng" dirty="0">
              <a:ea typeface="Calibri"/>
              <a:cs typeface="Calibri"/>
            </a:endParaRPr>
          </a:p>
          <a:p>
            <a:pPr marL="139065" indent="-139065">
              <a:buFont typeface="Arial" charset="0"/>
              <a:buChar char="•"/>
            </a:pPr>
            <a:r>
              <a:rPr lang="en-US" sz="1000" dirty="0">
                <a:cs typeface="Calibri"/>
              </a:rPr>
              <a:t>To find missing angles in a triangle</a:t>
            </a:r>
            <a:endParaRPr lang="en-US" sz="1000" dirty="0">
              <a:ea typeface="Calibri"/>
              <a:cs typeface="Calibri"/>
            </a:endParaRPr>
          </a:p>
          <a:p>
            <a:pPr marL="139065" indent="-139065">
              <a:buFont typeface="Arial" charset="0"/>
              <a:buChar char="•"/>
            </a:pPr>
            <a:r>
              <a:rPr lang="en-US" sz="1000" dirty="0">
                <a:cs typeface="Calibri"/>
              </a:rPr>
              <a:t>To measure angles accurately</a:t>
            </a:r>
            <a:endParaRPr lang="en-US" sz="1000" dirty="0">
              <a:ea typeface="Calibri"/>
              <a:cs typeface="Calibri"/>
            </a:endParaRPr>
          </a:p>
          <a:p>
            <a:pPr marL="139065" indent="-139065">
              <a:buFont typeface="Arial" charset="0"/>
              <a:buChar char="•"/>
            </a:pPr>
            <a:r>
              <a:rPr lang="en-US" sz="1000" dirty="0">
                <a:cs typeface="Calibri"/>
              </a:rPr>
              <a:t>Draw shapes accurately</a:t>
            </a:r>
            <a:endParaRPr lang="en-US" sz="1000" dirty="0">
              <a:ea typeface="Calibri"/>
              <a:cs typeface="Calibri"/>
            </a:endParaRPr>
          </a:p>
          <a:p>
            <a:pPr marL="139065" indent="-139065">
              <a:buFont typeface="Arial" charset="0"/>
              <a:buChar char="•"/>
            </a:pPr>
            <a:r>
              <a:rPr lang="en-US" sz="1000" dirty="0">
                <a:cs typeface="Calibri"/>
              </a:rPr>
              <a:t>Understand and identify nets of shapes</a:t>
            </a:r>
            <a:endParaRPr lang="en-US" sz="1000" dirty="0">
              <a:ea typeface="Calibri"/>
              <a:cs typeface="Calibri"/>
            </a:endParaRPr>
          </a:p>
          <a:p>
            <a:pPr marL="139065" indent="-139065">
              <a:buFont typeface="Arial" charset="0"/>
              <a:buChar char="•"/>
            </a:pPr>
            <a:r>
              <a:rPr lang="en-US" sz="1000" dirty="0">
                <a:cs typeface="Calibri"/>
              </a:rPr>
              <a:t>Solve problems with coordinates</a:t>
            </a:r>
            <a:endParaRPr lang="en-US" sz="1000" dirty="0">
              <a:ea typeface="Calibri"/>
              <a:cs typeface="Calibri"/>
            </a:endParaRPr>
          </a:p>
          <a:p>
            <a:pPr marL="139065" indent="-139065">
              <a:buFont typeface="Arial" charset="0"/>
              <a:buChar char="•"/>
            </a:pPr>
            <a:r>
              <a:rPr lang="en-US" sz="1000" dirty="0">
                <a:cs typeface="Calibri"/>
              </a:rPr>
              <a:t>Understand translation and reflection</a:t>
            </a:r>
            <a:endParaRPr lang="en-US" sz="1000" dirty="0">
              <a:ea typeface="Calibri"/>
              <a:cs typeface="Calibri"/>
            </a:endParaRPr>
          </a:p>
          <a:p>
            <a:pPr marL="139065" indent="-139065">
              <a:buFont typeface="Arial" charset="0"/>
              <a:buChar char="•"/>
            </a:pPr>
            <a:r>
              <a:rPr lang="en-US" sz="1000" dirty="0">
                <a:cs typeface="Calibri"/>
              </a:rPr>
              <a:t>Themed projects as a group</a:t>
            </a:r>
            <a:endParaRPr lang="en-US" sz="1000" dirty="0">
              <a:ea typeface="Calibri"/>
              <a:cs typeface="Calibri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0142" y="2320859"/>
            <a:ext cx="3212643" cy="176971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000" u="sng" dirty="0"/>
              <a:t>Science</a:t>
            </a:r>
            <a:endParaRPr lang="en-US" sz="1000">
              <a:ea typeface="Calibri"/>
              <a:cs typeface="Calibri"/>
            </a:endParaRPr>
          </a:p>
          <a:p>
            <a:r>
              <a:rPr lang="en-US" sz="1000" dirty="0">
                <a:latin typeface="Calibri"/>
                <a:ea typeface="Calibri"/>
                <a:cs typeface="Arial"/>
              </a:rPr>
              <a:t>Living things and their habitats-</a:t>
            </a:r>
            <a:endParaRPr lang="en-US" sz="1000">
              <a:latin typeface="Calibri"/>
              <a:ea typeface="Calibri"/>
              <a:cs typeface="Calibri"/>
            </a:endParaRPr>
          </a:p>
          <a:p>
            <a:r>
              <a:rPr lang="en-US" sz="1000" dirty="0">
                <a:latin typeface="Calibri"/>
                <a:ea typeface="Calibri"/>
                <a:cs typeface="Arial"/>
              </a:rPr>
              <a:t>Evolution and Inheritance</a:t>
            </a:r>
            <a:endParaRPr lang="en-US" sz="1000">
              <a:latin typeface="Calibri"/>
              <a:ea typeface="Calibri"/>
              <a:cs typeface="Calibri"/>
            </a:endParaRPr>
          </a:p>
          <a:p>
            <a:pPr marL="139065" indent="-139065">
              <a:buFont typeface="Arial" charset="0"/>
              <a:buChar char="•"/>
            </a:pPr>
            <a:r>
              <a:rPr lang="en-US" sz="1000" dirty="0">
                <a:latin typeface="Calibri"/>
                <a:ea typeface="+mn-lt"/>
                <a:cs typeface="Arial"/>
              </a:rPr>
              <a:t>To </a:t>
            </a:r>
            <a:r>
              <a:rPr lang="en-US" sz="1000" err="1">
                <a:latin typeface="Calibri"/>
                <a:ea typeface="+mn-lt"/>
                <a:cs typeface="Arial"/>
              </a:rPr>
              <a:t>recognise</a:t>
            </a:r>
            <a:r>
              <a:rPr lang="en-US" sz="1000" dirty="0">
                <a:latin typeface="Calibri"/>
                <a:ea typeface="+mn-lt"/>
                <a:cs typeface="Arial"/>
              </a:rPr>
              <a:t> that living things have changed over time</a:t>
            </a:r>
            <a:endParaRPr lang="en-US" sz="1000">
              <a:latin typeface="Calibri"/>
              <a:ea typeface="Calibri"/>
              <a:cs typeface="Calibri"/>
            </a:endParaRPr>
          </a:p>
          <a:p>
            <a:pPr marL="139065" indent="-139065">
              <a:buFont typeface="Arial" charset="0"/>
              <a:buChar char="•"/>
            </a:pPr>
            <a:r>
              <a:rPr lang="en-US" sz="1000" dirty="0">
                <a:latin typeface="Calibri"/>
                <a:ea typeface="+mn-lt"/>
                <a:cs typeface="Arial"/>
              </a:rPr>
              <a:t>To </a:t>
            </a:r>
            <a:r>
              <a:rPr lang="en-US" sz="1000" err="1">
                <a:latin typeface="Calibri"/>
                <a:ea typeface="+mn-lt"/>
                <a:cs typeface="Arial"/>
              </a:rPr>
              <a:t>recognise</a:t>
            </a:r>
            <a:r>
              <a:rPr lang="en-US" sz="1000" dirty="0">
                <a:latin typeface="Calibri"/>
                <a:ea typeface="+mn-lt"/>
                <a:cs typeface="Arial"/>
              </a:rPr>
              <a:t> that living things produce offspring of the same kind.</a:t>
            </a:r>
            <a:endParaRPr lang="en-US" sz="1000">
              <a:latin typeface="Calibri"/>
              <a:ea typeface="+mn-lt"/>
              <a:cs typeface="+mn-lt"/>
            </a:endParaRPr>
          </a:p>
          <a:p>
            <a:pPr marL="139065" indent="-139065">
              <a:buFont typeface="Arial" charset="0"/>
              <a:buChar char="•"/>
            </a:pPr>
            <a:r>
              <a:rPr lang="en-US" sz="1000" dirty="0">
                <a:latin typeface="Calibri"/>
                <a:ea typeface="+mn-lt"/>
                <a:cs typeface="Arial"/>
              </a:rPr>
              <a:t>To identify how animals and plants are adapted to suit their environment.</a:t>
            </a:r>
          </a:p>
          <a:p>
            <a:pPr marL="139065" indent="-139065">
              <a:buFont typeface="Arial" charset="0"/>
              <a:buChar char="•"/>
            </a:pPr>
            <a:r>
              <a:rPr lang="en-US" sz="1000" dirty="0">
                <a:latin typeface="Calibri"/>
                <a:ea typeface="+mn-lt"/>
                <a:cs typeface="Arial"/>
              </a:rPr>
              <a:t>To</a:t>
            </a:r>
            <a:r>
              <a:rPr lang="en-US" sz="1000" dirty="0">
                <a:latin typeface="Calibri"/>
                <a:ea typeface="Calibri"/>
                <a:cs typeface="Arial"/>
              </a:rPr>
              <a:t> develop an understanding of the development of evolutionary ideas and theories over time; </a:t>
            </a:r>
            <a:endParaRPr lang="en-US" sz="1000">
              <a:latin typeface="Calibri"/>
              <a:ea typeface="Calibri"/>
              <a:cs typeface="Calibri"/>
            </a:endParaRPr>
          </a:p>
          <a:p>
            <a:pPr marL="139065" indent="-139065">
              <a:buFont typeface="Arial" charset="0"/>
              <a:buChar char="•"/>
            </a:pPr>
            <a:endParaRPr lang="en-US" sz="900" dirty="0">
              <a:highlight>
                <a:srgbClr val="FFFF00"/>
              </a:highlight>
              <a:latin typeface="Arial"/>
              <a:ea typeface="Calibri"/>
              <a:cs typeface="Arial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565213" y="4891969"/>
            <a:ext cx="1175888" cy="9233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900" b="1" u="sng" dirty="0"/>
              <a:t>P.E</a:t>
            </a:r>
          </a:p>
          <a:p>
            <a:pPr algn="ctr"/>
            <a:endParaRPr lang="en-US" sz="900" b="1" u="sng" dirty="0"/>
          </a:p>
          <a:p>
            <a:pPr algn="ctr"/>
            <a:r>
              <a:rPr lang="en-US" sz="900" dirty="0"/>
              <a:t>Athletics</a:t>
            </a:r>
          </a:p>
          <a:p>
            <a:pPr algn="ctr"/>
            <a:r>
              <a:rPr lang="en-US" sz="900" dirty="0"/>
              <a:t>Rounders</a:t>
            </a:r>
          </a:p>
          <a:p>
            <a:pPr algn="ctr"/>
            <a:r>
              <a:rPr lang="en-US" sz="900" dirty="0"/>
              <a:t>Cricket</a:t>
            </a:r>
          </a:p>
          <a:p>
            <a:pPr algn="ctr"/>
            <a:r>
              <a:rPr lang="en-US" sz="900" dirty="0"/>
              <a:t>Golf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7955" y="4983135"/>
            <a:ext cx="2509015" cy="204671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000" b="1" u="sng" dirty="0"/>
              <a:t>Design Technology</a:t>
            </a:r>
            <a:endParaRPr lang="en-US" sz="1000" b="1" u="sng" dirty="0">
              <a:ea typeface="Calibri"/>
              <a:cs typeface="Calibri"/>
            </a:endParaRPr>
          </a:p>
          <a:p>
            <a:pPr algn="ctr"/>
            <a:r>
              <a:rPr lang="en-US" sz="1000" dirty="0">
                <a:latin typeface="Calibri"/>
                <a:ea typeface="Calibri"/>
                <a:cs typeface="Arial"/>
              </a:rPr>
              <a:t>Temples (Structures)</a:t>
            </a:r>
            <a:endParaRPr lang="en-US" sz="1000">
              <a:latin typeface="Calibri"/>
              <a:ea typeface="Calibri"/>
              <a:cs typeface="Calibri"/>
            </a:endParaRPr>
          </a:p>
          <a:p>
            <a:pPr algn="ctr"/>
            <a:endParaRPr lang="en-US" sz="1000" b="1" u="sng" dirty="0">
              <a:ea typeface="Calibri"/>
              <a:cs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Calibri"/>
                <a:ea typeface="Calibri"/>
                <a:cs typeface="Arial"/>
              </a:rPr>
              <a:t>To design and make functional, appealing products that are fit for purpose</a:t>
            </a:r>
            <a:endParaRPr lang="en-US" sz="1000">
              <a:latin typeface="Calibri"/>
              <a:ea typeface="Calibri"/>
              <a:cs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Calibri"/>
                <a:ea typeface="Calibri"/>
                <a:cs typeface="Arial"/>
              </a:rPr>
              <a:t>Select from and use a wider range of tools and equipment to perform practical tasks</a:t>
            </a:r>
            <a:endParaRPr lang="en-US" sz="1000">
              <a:latin typeface="Calibri"/>
              <a:ea typeface="Calibri"/>
              <a:cs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Calibri"/>
                <a:ea typeface="Calibri"/>
                <a:cs typeface="Arial"/>
              </a:rPr>
              <a:t>Investigate and </a:t>
            </a:r>
            <a:r>
              <a:rPr lang="en-US" sz="1000" err="1">
                <a:latin typeface="Calibri"/>
                <a:ea typeface="Calibri"/>
                <a:cs typeface="Arial"/>
              </a:rPr>
              <a:t>analyse</a:t>
            </a:r>
            <a:r>
              <a:rPr lang="en-US" sz="1000" dirty="0">
                <a:latin typeface="Calibri"/>
                <a:ea typeface="Calibri"/>
                <a:cs typeface="Arial"/>
              </a:rPr>
              <a:t> a range of existing structures/buildings.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900" dirty="0">
              <a:highlight>
                <a:srgbClr val="FFFF00"/>
              </a:highlight>
              <a:ea typeface="Calibri"/>
              <a:cs typeface="Arial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900" dirty="0">
              <a:highlight>
                <a:srgbClr val="FFFF00"/>
              </a:highlight>
              <a:latin typeface="Arial"/>
              <a:ea typeface="Calibri"/>
              <a:cs typeface="Arial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900" dirty="0">
              <a:highlight>
                <a:srgbClr val="FFFF00"/>
              </a:highlight>
              <a:ea typeface="Calibri"/>
              <a:cs typeface="Calibri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691763" y="123420"/>
            <a:ext cx="416399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u="sng" dirty="0"/>
              <a:t>Religious Education</a:t>
            </a:r>
          </a:p>
          <a:p>
            <a:pPr algn="l" rtl="0" fontAlgn="base"/>
            <a:r>
              <a:rPr lang="en-GB" sz="900" b="1" i="0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Christianity </a:t>
            </a:r>
          </a:p>
          <a:p>
            <a:endParaRPr lang="en-US" sz="900" dirty="0"/>
          </a:p>
          <a:p>
            <a:pPr lvl="0"/>
            <a:r>
              <a:rPr lang="en-GB" sz="900" b="1" u="sng" dirty="0">
                <a:effectLst/>
                <a:ea typeface="Times New Roman" panose="02020603050405020304" pitchFamily="18" charset="0"/>
              </a:rPr>
              <a:t>People of God: How can following God bring freedom and justice?</a:t>
            </a:r>
          </a:p>
          <a:p>
            <a:r>
              <a:rPr lang="en-GB" sz="900" dirty="0">
                <a:effectLst/>
                <a:ea typeface="Times New Roman" panose="02020603050405020304" pitchFamily="18" charset="0"/>
              </a:rPr>
              <a:t>To learn about the main events in Moses’ life and think about how these made him feel.</a:t>
            </a:r>
          </a:p>
          <a:p>
            <a:r>
              <a:rPr lang="en-GB" sz="900" dirty="0">
                <a:effectLst/>
                <a:ea typeface="Times New Roman" panose="02020603050405020304" pitchFamily="18" charset="0"/>
              </a:rPr>
              <a:t>To understand and recall the main events in Moses’ life.</a:t>
            </a:r>
          </a:p>
          <a:p>
            <a:r>
              <a:rPr lang="en-GB" sz="900" dirty="0">
                <a:effectLst/>
                <a:ea typeface="Times New Roman" panose="02020603050405020304" pitchFamily="18" charset="0"/>
              </a:rPr>
              <a:t>To understand the belief of Christians that following God brings freedom and justice.</a:t>
            </a:r>
          </a:p>
          <a:p>
            <a:r>
              <a:rPr lang="en-GB" sz="900" dirty="0">
                <a:effectLst/>
                <a:ea typeface="Times New Roman" panose="02020603050405020304" pitchFamily="18" charset="0"/>
              </a:rPr>
              <a:t>To understand why the Ten Commandments were written and their importance in the world today.</a:t>
            </a:r>
          </a:p>
          <a:p>
            <a:r>
              <a:rPr lang="en-GB" sz="900" dirty="0">
                <a:effectLst/>
                <a:ea typeface="Times New Roman" panose="02020603050405020304" pitchFamily="18" charset="0"/>
              </a:rPr>
              <a:t>To understand how the Ten Commandments help to bring freedom and justice, and write an article to persuade Christians in the UK to support the work of a Christian charity.</a:t>
            </a:r>
          </a:p>
          <a:p>
            <a:pPr lvl="0"/>
            <a:endParaRPr lang="en-GB" sz="900" b="1" u="sng" dirty="0"/>
          </a:p>
        </p:txBody>
      </p:sp>
      <p:sp>
        <p:nvSpPr>
          <p:cNvPr id="21" name="TextBox 20"/>
          <p:cNvSpPr txBox="1"/>
          <p:nvPr/>
        </p:nvSpPr>
        <p:spPr>
          <a:xfrm>
            <a:off x="3412285" y="2799489"/>
            <a:ext cx="3085685" cy="201792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900" b="1" u="sng" dirty="0"/>
              <a:t>French</a:t>
            </a:r>
            <a:endParaRPr lang="en-US" sz="900" b="1" u="sng" dirty="0">
              <a:ea typeface="Calibri"/>
              <a:cs typeface="Calibri"/>
            </a:endParaRPr>
          </a:p>
          <a:p>
            <a:pPr algn="ctr"/>
            <a:r>
              <a:rPr lang="en-US" sz="900" b="1" u="sng" dirty="0">
                <a:ea typeface="Calibri"/>
                <a:cs typeface="Calibri"/>
              </a:rPr>
              <a:t>Me in the world</a:t>
            </a:r>
          </a:p>
          <a:p>
            <a:pPr algn="ctr"/>
            <a:endParaRPr lang="en-US" sz="900" b="1" u="sng" dirty="0">
              <a:ea typeface="Calibri"/>
              <a:cs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ea typeface="+mn-lt"/>
                <a:cs typeface="+mn-lt"/>
              </a:rPr>
              <a:t>Learn to recall previously learnt language and recycle 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ea typeface="+mn-lt"/>
                <a:cs typeface="+mn-lt"/>
              </a:rPr>
              <a:t>Write a piece of text using language from a variety of units covered</a:t>
            </a:r>
            <a:endParaRPr lang="en-US" sz="900">
              <a:ea typeface="Calibri"/>
              <a:cs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ea typeface="+mn-lt"/>
                <a:cs typeface="+mn-lt"/>
              </a:rPr>
              <a:t>Consolidate our understanding of gender and nouns, use of the negative, adjectival agreement and possessive adjectives</a:t>
            </a:r>
            <a:endParaRPr lang="en-US" sz="900">
              <a:ea typeface="Calibri"/>
              <a:cs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ea typeface="+mn-lt"/>
                <a:cs typeface="+mn-lt"/>
              </a:rPr>
              <a:t>Say and spell some of the different countries and the relative capital cities in the French-speaking world and find them on a map</a:t>
            </a:r>
          </a:p>
          <a:p>
            <a:pPr algn="ctr"/>
            <a:endParaRPr lang="en-US" sz="900" b="1" u="sng" dirty="0"/>
          </a:p>
          <a:p>
            <a:pPr algn="ctr"/>
            <a:endParaRPr lang="en-US" sz="813" b="1" u="sng" dirty="0"/>
          </a:p>
        </p:txBody>
      </p:sp>
      <p:sp>
        <p:nvSpPr>
          <p:cNvPr id="23" name="TextBox 22"/>
          <p:cNvSpPr txBox="1"/>
          <p:nvPr/>
        </p:nvSpPr>
        <p:spPr>
          <a:xfrm>
            <a:off x="2948484" y="4891969"/>
            <a:ext cx="29228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u="sng" dirty="0"/>
              <a:t>Computing</a:t>
            </a:r>
          </a:p>
          <a:p>
            <a:endParaRPr lang="en-US" sz="900" u="sng" dirty="0"/>
          </a:p>
          <a:p>
            <a:r>
              <a:rPr lang="en-US" sz="900" u="sng" dirty="0"/>
              <a:t>Spreadsheets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To make a spreadsheet</a:t>
            </a:r>
            <a:endParaRPr lang="en-US" sz="900" b="1" u="sng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Become more familiar with tools in excel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Learn to use formula</a:t>
            </a:r>
          </a:p>
          <a:p>
            <a:r>
              <a:rPr lang="en-US" sz="900" u="sng" dirty="0"/>
              <a:t>Networks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Know how computers access the internet at home and school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Know the difference between a WAN and LAN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951621" y="4891969"/>
            <a:ext cx="2453070" cy="158504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900" b="1" u="sng" dirty="0"/>
              <a:t>PSHE</a:t>
            </a:r>
            <a:endParaRPr lang="en-US" sz="900" b="1" u="sng" dirty="0">
              <a:ea typeface="Calibri"/>
              <a:cs typeface="Calibri"/>
            </a:endParaRPr>
          </a:p>
          <a:p>
            <a:pPr algn="ctr"/>
            <a:r>
              <a:rPr lang="en-US" sz="800" b="1" u="sng" dirty="0">
                <a:ea typeface="Calibri"/>
                <a:cs typeface="Calibri"/>
              </a:rPr>
              <a:t>Relationships</a:t>
            </a:r>
          </a:p>
          <a:p>
            <a:pPr algn="ctr"/>
            <a:r>
              <a:rPr lang="en-US" sz="800" b="1" u="sng" dirty="0">
                <a:ea typeface="Calibri"/>
                <a:cs typeface="Calibri"/>
              </a:rPr>
              <a:t>Changing Me</a:t>
            </a:r>
          </a:p>
          <a:p>
            <a:pPr algn="ctr"/>
            <a:endParaRPr lang="en-US" sz="800" b="1" dirty="0">
              <a:ea typeface="Calibri"/>
              <a:cs typeface="Calibri"/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800" dirty="0">
                <a:ea typeface="Calibri"/>
                <a:cs typeface="Calibri"/>
              </a:rPr>
              <a:t>To understand what mental health is and how it affects us.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800" dirty="0">
                <a:ea typeface="Calibri"/>
                <a:cs typeface="Calibri"/>
              </a:rPr>
              <a:t>To look at relationships online – what is real and fake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800" dirty="0">
                <a:ea typeface="Calibri"/>
                <a:cs typeface="Calibri"/>
              </a:rPr>
              <a:t>Staying safe online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800" dirty="0">
                <a:ea typeface="Calibri"/>
                <a:cs typeface="Calibri"/>
              </a:rPr>
              <a:t>Understanding </a:t>
            </a:r>
            <a:r>
              <a:rPr lang="en-US" sz="800" dirty="0" err="1">
                <a:ea typeface="Calibri"/>
                <a:cs typeface="Calibri"/>
              </a:rPr>
              <a:t>pubity</a:t>
            </a:r>
            <a:r>
              <a:rPr lang="en-US" sz="800" dirty="0">
                <a:ea typeface="Calibri"/>
                <a:cs typeface="Calibri"/>
              </a:rPr>
              <a:t> and how this affects us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800" dirty="0">
                <a:ea typeface="Calibri"/>
                <a:cs typeface="Calibri"/>
              </a:rPr>
              <a:t>Looking at self-image, real self and ideal self </a:t>
            </a:r>
          </a:p>
          <a:p>
            <a:pPr algn="ctr"/>
            <a:endParaRPr lang="en-US" sz="800" b="1" u="sng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916607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1e79e3b-b153-448b-a6c0-48f046ee7b3d">
      <Terms xmlns="http://schemas.microsoft.com/office/infopath/2007/PartnerControls"/>
    </lcf76f155ced4ddcb4097134ff3c332f>
    <TaxCatchAll xmlns="f4f276b2-a2b4-4613-97b0-d775c32964a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78AB09586C9484FBB41C5EF2BB8C890" ma:contentTypeVersion="18" ma:contentTypeDescription="Create a new document." ma:contentTypeScope="" ma:versionID="28706469f0ede85bda8e089539f5eb23">
  <xsd:schema xmlns:xsd="http://www.w3.org/2001/XMLSchema" xmlns:xs="http://www.w3.org/2001/XMLSchema" xmlns:p="http://schemas.microsoft.com/office/2006/metadata/properties" xmlns:ns2="f4f276b2-a2b4-4613-97b0-d775c32964a3" xmlns:ns3="b1e79e3b-b153-448b-a6c0-48f046ee7b3d" targetNamespace="http://schemas.microsoft.com/office/2006/metadata/properties" ma:root="true" ma:fieldsID="453db454cdfb302837c9fad91c31c50a" ns2:_="" ns3:_="">
    <xsd:import namespace="f4f276b2-a2b4-4613-97b0-d775c32964a3"/>
    <xsd:import namespace="b1e79e3b-b153-448b-a6c0-48f046ee7b3d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f276b2-a2b4-4613-97b0-d775c32964a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194a2c4-50fb-4084-888e-9c95c1025f64}" ma:internalName="TaxCatchAll" ma:showField="CatchAllData" ma:web="f4f276b2-a2b4-4613-97b0-d775c32964a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e79e3b-b153-448b-a6c0-48f046ee7b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444d6e48-9945-49c4-9b20-26062be4bf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623A10C-B4B0-455C-A094-26E1FD1090A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7EB0B1-8FF2-44CB-8BD8-821C0ECC87AE}">
  <ds:schemaRefs>
    <ds:schemaRef ds:uri="http://schemas.microsoft.com/office/2006/metadata/properties"/>
    <ds:schemaRef ds:uri="http://schemas.microsoft.com/office/infopath/2007/PartnerControls"/>
    <ds:schemaRef ds:uri="b1e79e3b-b153-448b-a6c0-48f046ee7b3d"/>
    <ds:schemaRef ds:uri="f4f276b2-a2b4-4613-97b0-d775c32964a3"/>
  </ds:schemaRefs>
</ds:datastoreItem>
</file>

<file path=customXml/itemProps3.xml><?xml version="1.0" encoding="utf-8"?>
<ds:datastoreItem xmlns:ds="http://schemas.openxmlformats.org/officeDocument/2006/customXml" ds:itemID="{45EFAE96-EB62-4210-AB8F-D979AAEEC5D6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627</TotalTime>
  <Words>492</Words>
  <Application>Microsoft Office PowerPoint</Application>
  <PresentationFormat>A4 Paper (210x297 mm)</PresentationFormat>
  <Paragraphs>81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Congenial Black</vt:lpstr>
      <vt:lpstr>Imprint MT Shadow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Kayleigh Egerton</dc:creator>
  <cp:lastModifiedBy>Molly Foster</cp:lastModifiedBy>
  <cp:revision>318</cp:revision>
  <cp:lastPrinted>2019-09-09T15:15:10Z</cp:lastPrinted>
  <dcterms:created xsi:type="dcterms:W3CDTF">2019-08-06T15:05:45Z</dcterms:created>
  <dcterms:modified xsi:type="dcterms:W3CDTF">2025-05-01T09:14:15Z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0x010100478AB09586C9484FBB41C5EF2BB8C890</vt:lpwstr>
  </property>
  <property fmtid="{D5CDD505-2E9C-101B-9397-08002B2CF9AE}" pid="3" name="Order">
    <vt:r8>4450000</vt:r8>
  </property>
  <property fmtid="{D5CDD505-2E9C-101B-9397-08002B2CF9AE}" pid="4" name="MediaServiceImageTags">
    <vt:lpwstr/>
  </property>
</Properties>
</file>