
<file path=[Content_Types].xml><?xml version="1.0" encoding="utf-8"?>
<Types xmlns="http://schemas.openxmlformats.org/package/2006/content-types">
  <Default Extension="jfif" ContentType="image/jpeg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4"/>
  </p:sldMasterIdLst>
  <p:notesMasterIdLst>
    <p:notesMasterId r:id="rId6"/>
  </p:notesMasterIdLst>
  <p:sldIdLst>
    <p:sldId id="256" r:id="rId5"/>
  </p:sldIdLst>
  <p:sldSz cx="9906000" cy="6858000" type="A4"/>
  <p:notesSz cx="6797675" cy="987266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12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7D41"/>
    <a:srgbClr val="FFD6A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034"/>
    <p:restoredTop sz="94662"/>
  </p:normalViewPr>
  <p:slideViewPr>
    <p:cSldViewPr snapToGrid="0" snapToObjects="1" showGuides="1">
      <p:cViewPr varScale="1">
        <p:scale>
          <a:sx n="61" d="100"/>
          <a:sy n="61" d="100"/>
        </p:scale>
        <p:origin x="1544" y="56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ofiya Gezer" userId="26a3e4d9-c1ff-45c9-8919-9ad99f173444" providerId="ADAL" clId="{27B675AD-C348-4EDA-99CB-E7343F8FF8BA}"/>
    <pc:docChg chg="modSld">
      <pc:chgData name="Sofiya Gezer" userId="26a3e4d9-c1ff-45c9-8919-9ad99f173444" providerId="ADAL" clId="{27B675AD-C348-4EDA-99CB-E7343F8FF8BA}" dt="2024-09-05T14:43:23.722" v="61" actId="20577"/>
      <pc:docMkLst>
        <pc:docMk/>
      </pc:docMkLst>
      <pc:sldChg chg="modSp mod">
        <pc:chgData name="Sofiya Gezer" userId="26a3e4d9-c1ff-45c9-8919-9ad99f173444" providerId="ADAL" clId="{27B675AD-C348-4EDA-99CB-E7343F8FF8BA}" dt="2024-09-05T14:43:23.722" v="61" actId="20577"/>
        <pc:sldMkLst>
          <pc:docMk/>
          <pc:sldMk cId="1191660704" sldId="256"/>
        </pc:sldMkLst>
        <pc:spChg chg="mod">
          <ac:chgData name="Sofiya Gezer" userId="26a3e4d9-c1ff-45c9-8919-9ad99f173444" providerId="ADAL" clId="{27B675AD-C348-4EDA-99CB-E7343F8FF8BA}" dt="2024-09-05T14:43:23.722" v="61" actId="20577"/>
          <ac:spMkLst>
            <pc:docMk/>
            <pc:sldMk cId="1191660704" sldId="256"/>
            <ac:spMk id="10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534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534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AA0D341-9949-024D-A8A4-5EE404EED076}" type="datetimeFigureOut">
              <a:rPr lang="en-US" smtClean="0"/>
              <a:t>9/5/2024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93775" y="1233488"/>
            <a:ext cx="4810125" cy="33321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51219"/>
            <a:ext cx="5438140" cy="388736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77317"/>
            <a:ext cx="2945659" cy="49534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377317"/>
            <a:ext cx="2945659" cy="49534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D664DB4-E678-0342-A770-72B4BA43D6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34357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93775" y="1233488"/>
            <a:ext cx="4810125" cy="3332162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D664DB4-E678-0342-A770-72B4BA43D680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65135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33AF3C-7C32-0048-880B-A399EA63DAE1}" type="datetimeFigureOut">
              <a:rPr lang="en-US" smtClean="0"/>
              <a:t>9/5/2024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2458E-9FAE-4B44-A354-249F029E79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17905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33AF3C-7C32-0048-880B-A399EA63DAE1}" type="datetimeFigureOut">
              <a:rPr lang="en-US" smtClean="0"/>
              <a:t>9/5/2024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2458E-9FAE-4B44-A354-249F029E79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67926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33AF3C-7C32-0048-880B-A399EA63DAE1}" type="datetimeFigureOut">
              <a:rPr lang="en-US" smtClean="0"/>
              <a:t>9/5/2024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2458E-9FAE-4B44-A354-249F029E79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8681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33AF3C-7C32-0048-880B-A399EA63DAE1}" type="datetimeFigureOut">
              <a:rPr lang="en-US" smtClean="0"/>
              <a:t>9/5/2024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2458E-9FAE-4B44-A354-249F029E79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13547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33AF3C-7C32-0048-880B-A399EA63DAE1}" type="datetimeFigureOut">
              <a:rPr lang="en-US" smtClean="0"/>
              <a:t>9/5/2024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2458E-9FAE-4B44-A354-249F029E79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55546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33AF3C-7C32-0048-880B-A399EA63DAE1}" type="datetimeFigureOut">
              <a:rPr lang="en-US" smtClean="0"/>
              <a:t>9/5/2024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2458E-9FAE-4B44-A354-249F029E79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89713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33AF3C-7C32-0048-880B-A399EA63DAE1}" type="datetimeFigureOut">
              <a:rPr lang="en-US" smtClean="0"/>
              <a:t>9/5/2024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2458E-9FAE-4B44-A354-249F029E79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67908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33AF3C-7C32-0048-880B-A399EA63DAE1}" type="datetimeFigureOut">
              <a:rPr lang="en-US" smtClean="0"/>
              <a:t>9/5/2024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2458E-9FAE-4B44-A354-249F029E79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66303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33AF3C-7C32-0048-880B-A399EA63DAE1}" type="datetimeFigureOut">
              <a:rPr lang="en-US" smtClean="0"/>
              <a:t>9/5/2024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2458E-9FAE-4B44-A354-249F029E79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6156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33AF3C-7C32-0048-880B-A399EA63DAE1}" type="datetimeFigureOut">
              <a:rPr lang="en-US" smtClean="0"/>
              <a:t>9/5/2024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2458E-9FAE-4B44-A354-249F029E79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01989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Drag picture to placeholder or click icon to add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33AF3C-7C32-0048-880B-A399EA63DAE1}" type="datetimeFigureOut">
              <a:rPr lang="en-US" smtClean="0"/>
              <a:t>9/5/2024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2458E-9FAE-4B44-A354-249F029E79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90680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fi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12000" r="-1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33AF3C-7C32-0048-880B-A399EA63DAE1}" type="datetimeFigureOut">
              <a:rPr lang="en-US" smtClean="0"/>
              <a:t>9/5/2024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32458E-9FAE-4B44-A354-249F029E79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40896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10000" b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64899" y="230771"/>
            <a:ext cx="9624830" cy="6477712"/>
          </a:xfrm>
          <a:prstGeom prst="rect">
            <a:avLst/>
          </a:prstGeom>
          <a:solidFill>
            <a:schemeClr val="accent6">
              <a:lumMod val="20000"/>
              <a:lumOff val="80000"/>
              <a:alpha val="85000"/>
            </a:schemeClr>
          </a:solidFill>
          <a:ln>
            <a:solidFill>
              <a:schemeClr val="accent4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74295" tIns="37148" rIns="74295" bIns="3714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900" dirty="0"/>
          </a:p>
        </p:txBody>
      </p:sp>
      <p:sp>
        <p:nvSpPr>
          <p:cNvPr id="8" name="TextBox 7"/>
          <p:cNvSpPr txBox="1"/>
          <p:nvPr/>
        </p:nvSpPr>
        <p:spPr>
          <a:xfrm>
            <a:off x="3584909" y="2151611"/>
            <a:ext cx="269406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>
                <a:latin typeface="Imprint MT Shadow" panose="04020605060303030202" pitchFamily="82" charset="0"/>
                <a:ea typeface="Flintstone" charset="0"/>
                <a:cs typeface="Flintstone" charset="0"/>
              </a:rPr>
              <a:t>The Stone Age</a:t>
            </a:r>
          </a:p>
          <a:p>
            <a:pPr algn="ctr"/>
            <a:r>
              <a:rPr lang="en-US" sz="1600" dirty="0">
                <a:latin typeface="Imprint MT Shadow" panose="04020605060303030202" pitchFamily="82" charset="0"/>
                <a:ea typeface="Flintstone" charset="0"/>
                <a:cs typeface="Flintstone" charset="0"/>
              </a:rPr>
              <a:t>Redwood Class</a:t>
            </a:r>
          </a:p>
          <a:p>
            <a:pPr algn="ctr"/>
            <a:r>
              <a:rPr lang="en-US" sz="1600" dirty="0">
                <a:latin typeface="Imprint MT Shadow" panose="04020605060303030202" pitchFamily="82" charset="0"/>
                <a:ea typeface="Flintstone" charset="0"/>
                <a:cs typeface="Flintstone" charset="0"/>
              </a:rPr>
              <a:t>Autumn Term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98054" y="315248"/>
            <a:ext cx="4312400" cy="216982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900" b="1" u="sng" dirty="0"/>
              <a:t>English</a:t>
            </a:r>
          </a:p>
          <a:p>
            <a:r>
              <a:rPr lang="en-US" sz="900" u="sng" dirty="0"/>
              <a:t>Writing</a:t>
            </a:r>
          </a:p>
          <a:p>
            <a:pPr marL="231775" indent="-231775">
              <a:buFont typeface="Arial" charset="0"/>
              <a:buChar char="•"/>
            </a:pPr>
            <a:r>
              <a:rPr lang="en-US" sz="900" dirty="0"/>
              <a:t>To write sentences correctly using a capital letter and with appropriate punctuation</a:t>
            </a:r>
            <a:endParaRPr lang="en-US" sz="900" dirty="0">
              <a:cs typeface="Calibri" panose="020F0502020204030204"/>
            </a:endParaRPr>
          </a:p>
          <a:p>
            <a:pPr marL="231775" indent="-231775">
              <a:buFont typeface="Arial" charset="0"/>
              <a:buChar char="•"/>
            </a:pPr>
            <a:r>
              <a:rPr lang="en-US" sz="900" dirty="0"/>
              <a:t>To show awareness of verbs, nouns, prepositions and adjectives</a:t>
            </a:r>
            <a:endParaRPr lang="en-US" sz="900" dirty="0">
              <a:cs typeface="Calibri" panose="020F0502020204030204"/>
            </a:endParaRPr>
          </a:p>
          <a:p>
            <a:pPr marL="231775" indent="-231775">
              <a:buFont typeface="Arial" charset="0"/>
              <a:buChar char="•"/>
            </a:pPr>
            <a:r>
              <a:rPr lang="en-US" sz="900" dirty="0"/>
              <a:t>To extend sentences by using a wider range of conjunctions</a:t>
            </a:r>
            <a:endParaRPr lang="en-US" sz="900" dirty="0">
              <a:cs typeface="Calibri" panose="020F0502020204030204"/>
            </a:endParaRPr>
          </a:p>
          <a:p>
            <a:pPr marL="231775" indent="-231775">
              <a:buFont typeface="Arial" charset="0"/>
              <a:buChar char="•"/>
            </a:pPr>
            <a:r>
              <a:rPr lang="en-US" sz="900" dirty="0"/>
              <a:t>Begin to understand how to start a new line for dialogue for a new speaker</a:t>
            </a:r>
            <a:endParaRPr lang="en-US" sz="900" dirty="0">
              <a:cs typeface="Calibri" panose="020F0502020204030204"/>
            </a:endParaRPr>
          </a:p>
          <a:p>
            <a:pPr marL="231775" indent="-231775">
              <a:buFont typeface="Arial" charset="0"/>
              <a:buChar char="•"/>
            </a:pPr>
            <a:r>
              <a:rPr lang="en-US" sz="900" dirty="0"/>
              <a:t>Begin to use inverted commas to punctuate direct speech</a:t>
            </a:r>
            <a:endParaRPr lang="en-US" sz="900" dirty="0">
              <a:cs typeface="Calibri" panose="020F0502020204030204"/>
            </a:endParaRPr>
          </a:p>
          <a:p>
            <a:pPr marL="231775" indent="-231775">
              <a:buFont typeface="Arial" charset="0"/>
              <a:buChar char="•"/>
            </a:pPr>
            <a:r>
              <a:rPr lang="en-US" sz="900" dirty="0"/>
              <a:t>To use a range of adverbs and adverbial phrases to add information to a sentence</a:t>
            </a:r>
            <a:endParaRPr lang="en-US" sz="900" dirty="0">
              <a:cs typeface="Calibri" panose="020F0502020204030204"/>
            </a:endParaRPr>
          </a:p>
          <a:p>
            <a:pPr marL="231775" indent="-231775">
              <a:buFont typeface="Arial" charset="0"/>
              <a:buChar char="•"/>
            </a:pPr>
            <a:r>
              <a:rPr lang="en-US" sz="900" dirty="0"/>
              <a:t>To use the diagonal and horizontal strokes that are needed to join letters</a:t>
            </a:r>
            <a:endParaRPr lang="en-US" sz="900" dirty="0">
              <a:cs typeface="Calibri" panose="020F0502020204030204"/>
            </a:endParaRPr>
          </a:p>
          <a:p>
            <a:r>
              <a:rPr lang="en-US" sz="900" u="sng" dirty="0"/>
              <a:t>Reading</a:t>
            </a:r>
          </a:p>
          <a:p>
            <a:pPr marL="231775" indent="-231775">
              <a:buFont typeface="Arial" charset="0"/>
              <a:buChar char="•"/>
            </a:pPr>
            <a:r>
              <a:rPr lang="en-US" sz="900" dirty="0"/>
              <a:t>To predict what might happen from details stated and implied</a:t>
            </a:r>
            <a:endParaRPr lang="en-US" sz="900" dirty="0">
              <a:cs typeface="Calibri" panose="020F0502020204030204"/>
            </a:endParaRPr>
          </a:p>
          <a:p>
            <a:pPr marL="231775" indent="-231775">
              <a:buFont typeface="Arial" charset="0"/>
              <a:buChar char="•"/>
            </a:pPr>
            <a:r>
              <a:rPr lang="en-US" sz="900" dirty="0"/>
              <a:t>To retrieve information from a text using skimming and scanning skills</a:t>
            </a:r>
            <a:endParaRPr lang="en-US" sz="900" dirty="0">
              <a:cs typeface="Calibri" panose="020F0502020204030204"/>
            </a:endParaRPr>
          </a:p>
          <a:p>
            <a:pPr marL="231775" indent="-231775">
              <a:buFont typeface="Arial" charset="0"/>
              <a:buChar char="•"/>
            </a:pPr>
            <a:endParaRPr lang="en-US" sz="900" dirty="0">
              <a:cs typeface="Calibri" panose="020F0502020204030204"/>
            </a:endParaRPr>
          </a:p>
          <a:p>
            <a:r>
              <a:rPr lang="en-US" sz="900" b="1" dirty="0"/>
              <a:t>Key texts include: </a:t>
            </a:r>
            <a:r>
              <a:rPr lang="en-GB" sz="900" dirty="0"/>
              <a:t>Leon and the Place Between Angela McAllister, Nen and the Lonely Fisherman Ian </a:t>
            </a:r>
            <a:r>
              <a:rPr lang="en-GB" sz="900"/>
              <a:t>Eagleton, The </a:t>
            </a:r>
            <a:r>
              <a:rPr lang="en-GB" sz="900" dirty="0"/>
              <a:t>Seed of Doubt Irena </a:t>
            </a:r>
            <a:r>
              <a:rPr lang="en-GB" sz="900" dirty="0" err="1"/>
              <a:t>Brignull</a:t>
            </a:r>
            <a:r>
              <a:rPr lang="en-GB" sz="900" dirty="0"/>
              <a:t>. </a:t>
            </a:r>
            <a:endParaRPr lang="en-US" sz="900" b="1" i="1" dirty="0">
              <a:cs typeface="Calibri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120351" y="380982"/>
            <a:ext cx="4364831" cy="1754326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900" b="1" u="sng" dirty="0" err="1"/>
              <a:t>Maths</a:t>
            </a:r>
            <a:endParaRPr lang="en-US" sz="900" b="1" u="sng" dirty="0"/>
          </a:p>
          <a:p>
            <a:pPr algn="ctr"/>
            <a:endParaRPr lang="en-US" sz="900" u="sng" dirty="0"/>
          </a:p>
          <a:p>
            <a:pPr marL="139065" indent="-139065">
              <a:buFont typeface="Arial" charset="0"/>
              <a:buChar char="•"/>
            </a:pPr>
            <a:r>
              <a:rPr lang="en-US" sz="900" dirty="0"/>
              <a:t>To </a:t>
            </a:r>
            <a:r>
              <a:rPr lang="en-US" sz="900" dirty="0" err="1"/>
              <a:t>recognise</a:t>
            </a:r>
            <a:r>
              <a:rPr lang="en-US" sz="900" dirty="0"/>
              <a:t> the place value of each digit in a three-digit-number (hundreds, tens, ones)</a:t>
            </a:r>
            <a:endParaRPr lang="en-US" sz="900" dirty="0">
              <a:cs typeface="Calibri" panose="020F0502020204030204"/>
            </a:endParaRPr>
          </a:p>
          <a:p>
            <a:pPr marL="139065" indent="-139065">
              <a:buFont typeface="Arial" charset="0"/>
              <a:buChar char="•"/>
            </a:pPr>
            <a:r>
              <a:rPr lang="en-US" sz="900" dirty="0"/>
              <a:t>To compare and order numbers up to 1000</a:t>
            </a:r>
            <a:endParaRPr lang="en-US" sz="900" dirty="0">
              <a:cs typeface="Calibri" panose="020F0502020204030204"/>
            </a:endParaRPr>
          </a:p>
          <a:p>
            <a:pPr marL="139065" indent="-139065">
              <a:buFont typeface="Arial" charset="0"/>
              <a:buChar char="•"/>
            </a:pPr>
            <a:r>
              <a:rPr lang="en-US" sz="900" dirty="0"/>
              <a:t>To add and subtract 3-digit and 2-digit numbers crossing 100</a:t>
            </a:r>
            <a:endParaRPr lang="en-US" sz="900" dirty="0">
              <a:cs typeface="Calibri" panose="020F0502020204030204"/>
            </a:endParaRPr>
          </a:p>
          <a:p>
            <a:pPr marL="139065" indent="-139065">
              <a:buFont typeface="Arial" charset="0"/>
              <a:buChar char="•"/>
            </a:pPr>
            <a:r>
              <a:rPr lang="en-US" sz="900" dirty="0">
                <a:cs typeface="Calibri" panose="020F0502020204030204"/>
              </a:rPr>
              <a:t>To use inverse operations</a:t>
            </a:r>
            <a:endParaRPr lang="en-US" sz="900" dirty="0"/>
          </a:p>
          <a:p>
            <a:pPr marL="139065" indent="-139065">
              <a:buFont typeface="Arial" charset="0"/>
              <a:buChar char="•"/>
            </a:pPr>
            <a:r>
              <a:rPr lang="en-US" sz="900" dirty="0"/>
              <a:t>To multiply and divide by 3 and 4 </a:t>
            </a:r>
            <a:endParaRPr lang="en-US" sz="900" dirty="0">
              <a:cs typeface="Calibri"/>
            </a:endParaRPr>
          </a:p>
          <a:p>
            <a:pPr marL="139065" indent="-139065">
              <a:buFont typeface="Arial" charset="0"/>
              <a:buChar char="•"/>
            </a:pPr>
            <a:r>
              <a:rPr lang="en-US" sz="900" dirty="0">
                <a:cs typeface="Calibri"/>
              </a:rPr>
              <a:t>To find 1, 10 or 100 more and less</a:t>
            </a:r>
          </a:p>
          <a:p>
            <a:pPr marL="139065" indent="-139065">
              <a:buFont typeface="Arial" charset="0"/>
              <a:buChar char="•"/>
            </a:pPr>
            <a:r>
              <a:rPr lang="en-US" sz="900" dirty="0">
                <a:cs typeface="Calibri"/>
              </a:rPr>
              <a:t>To become more confident in the 2, 4 and 8 times tables</a:t>
            </a:r>
          </a:p>
          <a:p>
            <a:pPr marL="139065" indent="-139065">
              <a:buFont typeface="Arial" charset="0"/>
              <a:buChar char="•"/>
            </a:pPr>
            <a:r>
              <a:rPr lang="en-US" sz="900" dirty="0">
                <a:cs typeface="Calibri"/>
              </a:rPr>
              <a:t>To group numbers  to multiply and divide</a:t>
            </a:r>
          </a:p>
          <a:p>
            <a:pPr marL="139065" indent="-139065">
              <a:buFont typeface="Arial" charset="0"/>
              <a:buChar char="•"/>
            </a:pPr>
            <a:endParaRPr lang="en-US" sz="900" dirty="0">
              <a:cs typeface="Calibri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22234" y="2567109"/>
            <a:ext cx="3212643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00" b="1" u="sng" dirty="0"/>
              <a:t>Science</a:t>
            </a:r>
          </a:p>
          <a:p>
            <a:r>
              <a:rPr lang="en-US" sz="900" u="sng" dirty="0"/>
              <a:t>Rocks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US" sz="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compare and group together different kinds of rocks on the basis of their appearance and simple physical properties</a:t>
            </a:r>
            <a:endParaRPr lang="en-GB" sz="8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US" sz="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describe in simple terms how fossils are formed when things that have lived are trapped within rock</a:t>
            </a:r>
            <a:endParaRPr lang="en-GB" sz="8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US" sz="9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recognise</a:t>
            </a:r>
            <a:r>
              <a:rPr lang="en-US" sz="9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that soils are made from rocks and organic matter</a:t>
            </a:r>
            <a:endParaRPr lang="en-GB" sz="9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39303" indent="-139303">
              <a:buFont typeface="Arial" charset="0"/>
              <a:buChar char="•"/>
            </a:pPr>
            <a:endParaRPr lang="en-US" sz="900" dirty="0"/>
          </a:p>
          <a:p>
            <a:r>
              <a:rPr lang="en-US" sz="900" u="sng" dirty="0"/>
              <a:t>Magnets and Forces</a:t>
            </a:r>
          </a:p>
          <a:p>
            <a:pPr marL="139303" indent="-139303">
              <a:buFont typeface="Arial" charset="0"/>
              <a:buChar char="•"/>
            </a:pPr>
            <a:r>
              <a:rPr lang="en-US" sz="900" dirty="0"/>
              <a:t>Investigate and understand forces including friction and resistance</a:t>
            </a:r>
          </a:p>
          <a:p>
            <a:pPr marL="139303" indent="-139303">
              <a:buFont typeface="Arial" charset="0"/>
              <a:buChar char="•"/>
            </a:pPr>
            <a:r>
              <a:rPr lang="en-US" sz="900" dirty="0"/>
              <a:t>Work scientifically to investigate the properties of different materials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508373" y="2116220"/>
            <a:ext cx="3094141" cy="10618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00" b="1" u="sng" dirty="0"/>
              <a:t>History</a:t>
            </a:r>
          </a:p>
          <a:p>
            <a:pPr algn="ctr"/>
            <a:r>
              <a:rPr lang="en-US" sz="900" b="1" u="sng" dirty="0"/>
              <a:t>Topic: Stone Age to Iron Age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/>
              <a:t>To know how people survived in the Stone Age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/>
              <a:t>To understand what changed in the Stone Age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/>
              <a:t>To know how we can find out about the Stone Age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/>
              <a:t>To know about life in the Iron Age and why they built hillforts.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559699" y="3516312"/>
            <a:ext cx="3094141" cy="16158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00" b="1" u="sng" dirty="0"/>
              <a:t>Geography</a:t>
            </a:r>
          </a:p>
          <a:p>
            <a:pPr algn="ctr"/>
            <a:r>
              <a:rPr lang="en-US" sz="900" b="1" u="sng" dirty="0" err="1"/>
              <a:t>Topic:Are</a:t>
            </a:r>
            <a:r>
              <a:rPr lang="en-US" sz="900" b="1" u="sng" dirty="0"/>
              <a:t> all settlements the same?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GB" sz="900" b="0" i="0" dirty="0">
                <a:solidFill>
                  <a:srgbClr val="222222"/>
                </a:solidFill>
                <a:effectLst/>
                <a:latin typeface="Lato" panose="020F0502020204030203" pitchFamily="34" charset="0"/>
              </a:rPr>
              <a:t>Locate some cities in the UK.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GB" sz="900" b="0" i="0" dirty="0">
                <a:solidFill>
                  <a:srgbClr val="222222"/>
                </a:solidFill>
                <a:effectLst/>
                <a:latin typeface="Lato" panose="020F0502020204030203" pitchFamily="34" charset="0"/>
              </a:rPr>
              <a:t>Describe the difference between villages, towns and cities.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GB" sz="900" b="0" i="0" dirty="0">
                <a:solidFill>
                  <a:srgbClr val="222222"/>
                </a:solidFill>
                <a:effectLst/>
                <a:latin typeface="Lato" panose="020F0502020204030203" pitchFamily="34" charset="0"/>
              </a:rPr>
              <a:t>Discuss reasons for the location of human and physical features.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GB" sz="900" b="0" i="0" dirty="0">
                <a:solidFill>
                  <a:srgbClr val="222222"/>
                </a:solidFill>
                <a:effectLst/>
                <a:latin typeface="Lato" panose="020F0502020204030203" pitchFamily="34" charset="0"/>
              </a:rPr>
              <a:t>Locate some geographical regions in the UK.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GB" sz="900" b="0" i="0" dirty="0">
                <a:solidFill>
                  <a:srgbClr val="222222"/>
                </a:solidFill>
                <a:effectLst/>
                <a:latin typeface="Lato" panose="020F0502020204030203" pitchFamily="34" charset="0"/>
              </a:rPr>
              <a:t>Identify and begin to offer explanations about changes to features in the local area.</a:t>
            </a:r>
          </a:p>
          <a:p>
            <a:endParaRPr lang="en-US" sz="900" dirty="0"/>
          </a:p>
        </p:txBody>
      </p:sp>
      <p:sp>
        <p:nvSpPr>
          <p:cNvPr id="16" name="TextBox 15"/>
          <p:cNvSpPr txBox="1"/>
          <p:nvPr/>
        </p:nvSpPr>
        <p:spPr>
          <a:xfrm>
            <a:off x="8076074" y="5097134"/>
            <a:ext cx="1175888" cy="78483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900" b="1" u="sng" dirty="0"/>
              <a:t>P.E</a:t>
            </a:r>
          </a:p>
          <a:p>
            <a:pPr algn="ctr"/>
            <a:endParaRPr lang="en-US" sz="900" b="1" u="sng" dirty="0"/>
          </a:p>
          <a:p>
            <a:pPr marL="139065" indent="-139065">
              <a:buFont typeface="Arial" charset="0"/>
              <a:buChar char="•"/>
            </a:pPr>
            <a:r>
              <a:rPr lang="en-US" sz="900" dirty="0">
                <a:cs typeface="Calibri" panose="020F0502020204030204"/>
              </a:rPr>
              <a:t>Tag Rugby</a:t>
            </a:r>
          </a:p>
          <a:p>
            <a:pPr marL="139065" indent="-139065">
              <a:buFont typeface="Arial" charset="0"/>
              <a:buChar char="•"/>
            </a:pPr>
            <a:r>
              <a:rPr lang="en-US" sz="900" dirty="0">
                <a:cs typeface="Calibri" panose="020F0502020204030204"/>
              </a:rPr>
              <a:t>Dodgeball</a:t>
            </a:r>
          </a:p>
          <a:p>
            <a:pPr marL="139065" indent="-139065">
              <a:buFont typeface="Arial" charset="0"/>
              <a:buChar char="•"/>
            </a:pPr>
            <a:r>
              <a:rPr lang="en-US" sz="900" dirty="0">
                <a:cs typeface="Calibri" panose="020F0502020204030204"/>
              </a:rPr>
              <a:t>Ball skills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38862" y="4324225"/>
            <a:ext cx="3212643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00" b="1" u="sng" dirty="0"/>
              <a:t>Art</a:t>
            </a:r>
          </a:p>
          <a:p>
            <a:pPr algn="ctr"/>
            <a:r>
              <a:rPr lang="en-US" sz="900" b="1" u="sng" dirty="0"/>
              <a:t>Prehistoric Art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/>
              <a:t>To understand pre-historic man made art.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/>
              <a:t>To use charcoal to draw images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/>
              <a:t>To mix </a:t>
            </a:r>
            <a:r>
              <a:rPr lang="en-US" sz="900" dirty="0" err="1"/>
              <a:t>colours</a:t>
            </a:r>
            <a:r>
              <a:rPr lang="en-US" sz="900" dirty="0"/>
              <a:t> and paint using learned techniques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85095" y="5089513"/>
            <a:ext cx="202506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00" b="1" u="sng" dirty="0"/>
              <a:t>Design Technology</a:t>
            </a:r>
          </a:p>
          <a:p>
            <a:pPr algn="ctr"/>
            <a:r>
              <a:rPr lang="en-US" sz="900" b="1" u="sng" dirty="0"/>
              <a:t>Moving Mammals</a:t>
            </a:r>
          </a:p>
          <a:p>
            <a:endParaRPr lang="en-US" sz="900" b="1" u="sng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/>
              <a:t>To explain how a simple pneumatic system works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/>
              <a:t>To make an effective pneumatic system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/>
              <a:t>To use their knowledge of pneumatic systems to create a moving part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3200400" y="2947695"/>
            <a:ext cx="3403193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00" b="1" u="sng" dirty="0"/>
              <a:t>Religious Education</a:t>
            </a:r>
          </a:p>
          <a:p>
            <a:pPr algn="l" rtl="0" fontAlgn="base"/>
            <a:r>
              <a:rPr lang="en-GB" sz="9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Christianity </a:t>
            </a:r>
          </a:p>
          <a:p>
            <a:pPr algn="l" rtl="0" fontAlgn="base"/>
            <a:r>
              <a:rPr lang="en-GB" sz="900" b="0" i="0" u="sng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What do Christians learn from the Creation story? </a:t>
            </a:r>
            <a:r>
              <a:rPr lang="en-GB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 </a:t>
            </a:r>
          </a:p>
          <a:p>
            <a:pPr marL="171450" indent="-171450" algn="l" rtl="0" fontAlgn="base">
              <a:buFont typeface="Arial" panose="020B0604020202020204" pitchFamily="34" charset="0"/>
              <a:buChar char="•"/>
            </a:pPr>
            <a:r>
              <a:rPr lang="en-GB" sz="9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To understand what makes a wonderful world</a:t>
            </a:r>
          </a:p>
          <a:p>
            <a:pPr marL="171450" indent="-171450" algn="l" rtl="0" fontAlgn="base">
              <a:buFont typeface="Arial" panose="020B0604020202020204" pitchFamily="34" charset="0"/>
              <a:buChar char="•"/>
            </a:pPr>
            <a:r>
              <a:rPr lang="en-GB" sz="9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To understand The Fall in the Big Frieze</a:t>
            </a:r>
          </a:p>
          <a:p>
            <a:pPr marL="171450" indent="-171450" algn="l" rtl="0" fontAlgn="base">
              <a:buFont typeface="Arial" panose="020B0604020202020204" pitchFamily="34" charset="0"/>
              <a:buChar char="•"/>
            </a:pPr>
            <a:r>
              <a:rPr lang="en-GB" sz="9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To make connect</a:t>
            </a:r>
            <a:r>
              <a:rPr lang="en-GB" sz="9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ions between Creation and the Fall</a:t>
            </a:r>
            <a:endParaRPr lang="en-GB" sz="900" b="0" i="0" dirty="0">
              <a:solidFill>
                <a:srgbClr val="000000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900" dirty="0"/>
          </a:p>
          <a:p>
            <a:r>
              <a:rPr lang="en-US" sz="900" u="sng" dirty="0"/>
              <a:t>What is it like to follow God?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900" dirty="0"/>
              <a:t>Make clear links between the story of Noah and the idea of covenant.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900" dirty="0"/>
              <a:t>Make simple links between promises in the story of Noah and promises that Christians make at a wedding ceremony.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900" dirty="0"/>
              <a:t>Make links between the story of Noah and how we live in school and the wider world.</a:t>
            </a:r>
            <a:endParaRPr lang="en-US" sz="900" b="1" u="sng" dirty="0"/>
          </a:p>
          <a:p>
            <a:pPr algn="ctr"/>
            <a:endParaRPr lang="en-US" sz="900" b="1" u="sng" dirty="0"/>
          </a:p>
        </p:txBody>
      </p:sp>
      <p:sp>
        <p:nvSpPr>
          <p:cNvPr id="21" name="TextBox 20"/>
          <p:cNvSpPr txBox="1"/>
          <p:nvPr/>
        </p:nvSpPr>
        <p:spPr>
          <a:xfrm>
            <a:off x="1963691" y="5073647"/>
            <a:ext cx="1507799" cy="18794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00" b="1" u="sng" dirty="0"/>
              <a:t>French</a:t>
            </a:r>
          </a:p>
          <a:p>
            <a:pPr algn="ctr"/>
            <a:endParaRPr lang="en-US" sz="900" b="1" u="sng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/>
              <a:t>To learn the French phonetic sounds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/>
              <a:t>To find France on a map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/>
              <a:t>To discuss other countries which speak French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/>
              <a:t>To tell your name, count to ten and tell how  you are feeling</a:t>
            </a:r>
          </a:p>
          <a:p>
            <a:pPr algn="ctr"/>
            <a:endParaRPr lang="en-US" sz="900" b="1" u="sng" dirty="0"/>
          </a:p>
          <a:p>
            <a:pPr algn="ctr"/>
            <a:endParaRPr lang="en-US" sz="813" b="1" u="sng" dirty="0"/>
          </a:p>
        </p:txBody>
      </p:sp>
      <p:sp>
        <p:nvSpPr>
          <p:cNvPr id="22" name="TextBox 21"/>
          <p:cNvSpPr txBox="1"/>
          <p:nvPr/>
        </p:nvSpPr>
        <p:spPr>
          <a:xfrm>
            <a:off x="3407143" y="5089950"/>
            <a:ext cx="160639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00" b="1" u="sng" dirty="0"/>
              <a:t>Music</a:t>
            </a:r>
          </a:p>
          <a:p>
            <a:pPr algn="ctr"/>
            <a:endParaRPr lang="en-US" sz="900" b="1" u="sng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/>
              <a:t>Exploring and using skills using the Glockenspiel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/>
              <a:t>Play and copy back up to 2 notes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/>
              <a:t>Improvise up to 3 notes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/>
              <a:t>Play instrumental parts of a song by ear</a:t>
            </a:r>
          </a:p>
          <a:p>
            <a:pPr algn="ctr"/>
            <a:endParaRPr lang="en-US" sz="900" b="1" u="sng" dirty="0"/>
          </a:p>
        </p:txBody>
      </p:sp>
      <p:sp>
        <p:nvSpPr>
          <p:cNvPr id="23" name="TextBox 22"/>
          <p:cNvSpPr txBox="1"/>
          <p:nvPr/>
        </p:nvSpPr>
        <p:spPr>
          <a:xfrm>
            <a:off x="4991418" y="5092656"/>
            <a:ext cx="1713544" cy="16158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00" b="1" u="sng" dirty="0"/>
              <a:t>Computing</a:t>
            </a:r>
          </a:p>
          <a:p>
            <a:r>
              <a:rPr lang="en-US" sz="900" u="sng" dirty="0"/>
              <a:t>Online Safety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/>
              <a:t>To consider the truth in online content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/>
              <a:t>To learn about the meaning and safety of age restrictions</a:t>
            </a:r>
          </a:p>
          <a:p>
            <a:r>
              <a:rPr lang="en-US" sz="900" u="sng" dirty="0"/>
              <a:t>Touch Typing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/>
              <a:t>To learn how to use the home, top and bottom row of keys</a:t>
            </a:r>
          </a:p>
          <a:p>
            <a:endParaRPr lang="en-US" sz="900" b="1" u="sng" dirty="0"/>
          </a:p>
        </p:txBody>
      </p:sp>
      <p:sp>
        <p:nvSpPr>
          <p:cNvPr id="24" name="TextBox 23"/>
          <p:cNvSpPr txBox="1"/>
          <p:nvPr/>
        </p:nvSpPr>
        <p:spPr>
          <a:xfrm>
            <a:off x="6800459" y="5047081"/>
            <a:ext cx="106491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00" b="1" u="sng" dirty="0"/>
              <a:t>PSHE</a:t>
            </a:r>
          </a:p>
          <a:p>
            <a:pPr algn="ctr"/>
            <a:r>
              <a:rPr lang="en-US" sz="900" b="1" u="sng" dirty="0"/>
              <a:t>Healthy Me</a:t>
            </a:r>
          </a:p>
          <a:p>
            <a:pPr algn="ctr"/>
            <a:endParaRPr lang="en-US" sz="900" b="1" u="sng" dirty="0"/>
          </a:p>
          <a:p>
            <a:pPr marL="139303" indent="-139303">
              <a:buFont typeface="Arial" charset="0"/>
              <a:buChar char="•"/>
            </a:pPr>
            <a:r>
              <a:rPr lang="en-US" sz="900" dirty="0"/>
              <a:t>Self-Discipline</a:t>
            </a:r>
          </a:p>
          <a:p>
            <a:pPr marL="139303" indent="-139303">
              <a:buFont typeface="Arial" charset="0"/>
              <a:buChar char="•"/>
            </a:pPr>
            <a:r>
              <a:rPr lang="en-US" sz="900" dirty="0"/>
              <a:t>Self-Motivation</a:t>
            </a:r>
          </a:p>
          <a:p>
            <a:pPr marL="139303" indent="-139303">
              <a:buFont typeface="Arial" charset="0"/>
              <a:buChar char="•"/>
            </a:pPr>
            <a:r>
              <a:rPr lang="en-US" sz="900" dirty="0"/>
              <a:t>Responsibility</a:t>
            </a:r>
          </a:p>
          <a:p>
            <a:pPr marL="139303" indent="-139303">
              <a:buFont typeface="Arial" charset="0"/>
              <a:buChar char="•"/>
            </a:pPr>
            <a:r>
              <a:rPr lang="en-US" sz="900" dirty="0"/>
              <a:t>Resilience</a:t>
            </a:r>
          </a:p>
          <a:p>
            <a:pPr marL="139303" indent="-139303">
              <a:buFont typeface="Arial" charset="0"/>
              <a:buChar char="•"/>
            </a:pPr>
            <a:r>
              <a:rPr lang="en-US" sz="900" dirty="0"/>
              <a:t>Integrity</a:t>
            </a:r>
          </a:p>
        </p:txBody>
      </p:sp>
    </p:spTree>
    <p:extLst>
      <p:ext uri="{BB962C8B-B14F-4D97-AF65-F5344CB8AC3E}">
        <p14:creationId xmlns:p14="http://schemas.microsoft.com/office/powerpoint/2010/main" val="119166070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b1e79e3b-b153-448b-a6c0-48f046ee7b3d">
      <Terms xmlns="http://schemas.microsoft.com/office/infopath/2007/PartnerControls"/>
    </lcf76f155ced4ddcb4097134ff3c332f>
    <TaxCatchAll xmlns="f4f276b2-a2b4-4613-97b0-d775c32964a3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78AB09586C9484FBB41C5EF2BB8C890" ma:contentTypeVersion="18" ma:contentTypeDescription="Create a new document." ma:contentTypeScope="" ma:versionID="28706469f0ede85bda8e089539f5eb23">
  <xsd:schema xmlns:xsd="http://www.w3.org/2001/XMLSchema" xmlns:xs="http://www.w3.org/2001/XMLSchema" xmlns:p="http://schemas.microsoft.com/office/2006/metadata/properties" xmlns:ns2="f4f276b2-a2b4-4613-97b0-d775c32964a3" xmlns:ns3="b1e79e3b-b153-448b-a6c0-48f046ee7b3d" targetNamespace="http://schemas.microsoft.com/office/2006/metadata/properties" ma:root="true" ma:fieldsID="453db454cdfb302837c9fad91c31c50a" ns2:_="" ns3:_="">
    <xsd:import namespace="f4f276b2-a2b4-4613-97b0-d775c32964a3"/>
    <xsd:import namespace="b1e79e3b-b153-448b-a6c0-48f046ee7b3d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LengthInSeconds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MediaServiceAutoKeyPoints" minOccurs="0"/>
                <xsd:element ref="ns3:MediaServiceKeyPoints" minOccurs="0"/>
                <xsd:element ref="ns3:MediaServiceLocation" minOccurs="0"/>
                <xsd:element ref="ns3:lcf76f155ced4ddcb4097134ff3c332f" minOccurs="0"/>
                <xsd:element ref="ns2:TaxCatchAll" minOccurs="0"/>
                <xsd:element ref="ns3:MediaServiceObjectDetectorVersion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4f276b2-a2b4-4613-97b0-d775c32964a3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2194a2c4-50fb-4084-888e-9c95c1025f64}" ma:internalName="TaxCatchAll" ma:showField="CatchAllData" ma:web="f4f276b2-a2b4-4613-97b0-d775c32964a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1e79e3b-b153-448b-a6c0-48f046ee7b3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3" nillable="true" ma:displayName="MediaLengthInSeconds" ma:hidden="true" ma:internalName="MediaLengthInSeconds" ma:readOnly="true">
      <xsd:simpleType>
        <xsd:restriction base="dms:Unknown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444d6e48-9945-49c4-9b20-26062be4bf2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C07EB0B1-8FF2-44CB-8BD8-821C0ECC87AE}">
  <ds:schemaRefs>
    <ds:schemaRef ds:uri="http://schemas.microsoft.com/office/2006/metadata/properties"/>
    <ds:schemaRef ds:uri="http://schemas.microsoft.com/office/infopath/2007/PartnerControls"/>
    <ds:schemaRef ds:uri="b1e79e3b-b153-448b-a6c0-48f046ee7b3d"/>
    <ds:schemaRef ds:uri="f4f276b2-a2b4-4613-97b0-d775c32964a3"/>
  </ds:schemaRefs>
</ds:datastoreItem>
</file>

<file path=customXml/itemProps2.xml><?xml version="1.0" encoding="utf-8"?>
<ds:datastoreItem xmlns:ds="http://schemas.openxmlformats.org/officeDocument/2006/customXml" ds:itemID="{5F46C553-9728-4484-A84D-6AC99F4A80B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4f276b2-a2b4-4613-97b0-d775c32964a3"/>
    <ds:schemaRef ds:uri="b1e79e3b-b153-448b-a6c0-48f046ee7b3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1623A10C-B4B0-455C-A094-26E1FD1090A9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506</TotalTime>
  <Words>664</Words>
  <Application>Microsoft Office PowerPoint</Application>
  <PresentationFormat>A4 Paper (210x297 mm)</PresentationFormat>
  <Paragraphs>103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Calibri</vt:lpstr>
      <vt:lpstr>Calibri Light</vt:lpstr>
      <vt:lpstr>Imprint MT Shadow</vt:lpstr>
      <vt:lpstr>Lato</vt:lpstr>
      <vt:lpstr>Symbol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Kayleigh Egerton</dc:creator>
  <cp:lastModifiedBy>Sofiya Gezer</cp:lastModifiedBy>
  <cp:revision>197</cp:revision>
  <cp:lastPrinted>2019-09-09T15:15:10Z</cp:lastPrinted>
  <dcterms:created xsi:type="dcterms:W3CDTF">2019-08-06T15:05:45Z</dcterms:created>
  <dcterms:modified xsi:type="dcterms:W3CDTF">2024-09-05T14:43:24Z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0x010100478AB09586C9484FBB41C5EF2BB8C890</vt:lpwstr>
  </property>
  <property fmtid="{D5CDD505-2E9C-101B-9397-08002B2CF9AE}" pid="3" name="Order">
    <vt:r8>4450000</vt:r8>
  </property>
  <property fmtid="{D5CDD505-2E9C-101B-9397-08002B2CF9AE}" pid="4" name="MediaServiceImageTags">
    <vt:lpwstr/>
  </property>
</Properties>
</file>