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41"/>
    <a:srgbClr val="FFD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00CBFA-AA7A-445A-AB9F-1DECD4BF89C3}" v="9" dt="2022-11-17T09:44:51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4"/>
    <p:restoredTop sz="94662"/>
  </p:normalViewPr>
  <p:slideViewPr>
    <p:cSldViewPr snapToGrid="0" snapToObjects="1" showGuides="1">
      <p:cViewPr varScale="1">
        <p:scale>
          <a:sx n="62" d="100"/>
          <a:sy n="62" d="100"/>
        </p:scale>
        <p:origin x="724" y="21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0D341-9949-024D-A8A4-5EE404EED076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1233488"/>
            <a:ext cx="48101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64DB4-E678-0342-A770-72B4BA43D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3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1233488"/>
            <a:ext cx="4810125" cy="3332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64DB4-E678-0342-A770-72B4BA43D6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1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9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9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68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5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5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7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9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3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19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3AF3C-7C32-0048-880B-A399EA63DAE1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8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4899" y="230771"/>
            <a:ext cx="9624830" cy="6477712"/>
          </a:xfrm>
          <a:prstGeom prst="rect">
            <a:avLst/>
          </a:prstGeom>
          <a:solidFill>
            <a:schemeClr val="accent6">
              <a:lumMod val="20000"/>
              <a:lumOff val="80000"/>
              <a:alpha val="8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/>
          </a:p>
        </p:txBody>
      </p:sp>
      <p:sp>
        <p:nvSpPr>
          <p:cNvPr id="8" name="TextBox 7"/>
          <p:cNvSpPr txBox="1"/>
          <p:nvPr/>
        </p:nvSpPr>
        <p:spPr>
          <a:xfrm>
            <a:off x="3584909" y="2151611"/>
            <a:ext cx="2694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Imprint MT Shadow" panose="04020605060303030202" pitchFamily="82" charset="0"/>
                <a:ea typeface="Flintstone" charset="0"/>
                <a:cs typeface="Flintstone" charset="0"/>
              </a:rPr>
              <a:t>The Stone Age</a:t>
            </a:r>
          </a:p>
          <a:p>
            <a:pPr algn="ctr"/>
            <a:r>
              <a:rPr lang="en-US" sz="1600" dirty="0">
                <a:latin typeface="Imprint MT Shadow" panose="04020605060303030202" pitchFamily="82" charset="0"/>
                <a:ea typeface="Flintstone" charset="0"/>
                <a:cs typeface="Flintstone" charset="0"/>
              </a:rPr>
              <a:t>Redwood Class</a:t>
            </a:r>
          </a:p>
          <a:p>
            <a:pPr algn="ctr"/>
            <a:r>
              <a:rPr lang="en-US" sz="1600" dirty="0">
                <a:latin typeface="Imprint MT Shadow" panose="04020605060303030202" pitchFamily="82" charset="0"/>
                <a:ea typeface="Flintstone" charset="0"/>
                <a:cs typeface="Flintstone" charset="0"/>
              </a:rPr>
              <a:t>Autumn Term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8054" y="315248"/>
            <a:ext cx="4312400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/>
              <a:t>English</a:t>
            </a:r>
          </a:p>
          <a:p>
            <a:r>
              <a:rPr lang="en-US" sz="900" u="sng" dirty="0"/>
              <a:t>Writing</a:t>
            </a: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write sentences correctly using a capital letter and with appropriate punctuation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show awareness of verbs, nouns, prepositions and adjectives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extend sentences by using a wider range of conjunctions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Begin to understand how to start a new line for dialogue for a new speaker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Begin to use inverted commas to punctuate direct speech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use a range of adverbs and adverbial phrases to add information to a sentence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use the diagonal and horizontal strokes that are needed to join letters</a:t>
            </a:r>
            <a:endParaRPr lang="en-US" sz="900" dirty="0">
              <a:cs typeface="Calibri" panose="020F0502020204030204"/>
            </a:endParaRPr>
          </a:p>
          <a:p>
            <a:r>
              <a:rPr lang="en-US" sz="900" u="sng" dirty="0"/>
              <a:t>Reading</a:t>
            </a: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predict what might happen from details stated and implied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retrieve information from a text using skimming and scanning skills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endParaRPr lang="en-US" sz="900" dirty="0">
              <a:cs typeface="Calibri" panose="020F0502020204030204"/>
            </a:endParaRPr>
          </a:p>
          <a:p>
            <a:r>
              <a:rPr lang="en-US" sz="900" b="1" dirty="0"/>
              <a:t>Key texts include: Stone Age boy</a:t>
            </a:r>
            <a:r>
              <a:rPr lang="en-US" sz="900" b="1" i="1" dirty="0"/>
              <a:t>, How to Wash a Woolly Mammoth</a:t>
            </a:r>
            <a:endParaRPr lang="en-US" sz="900" b="1" i="1" dirty="0"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20351" y="380982"/>
            <a:ext cx="436483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 err="1"/>
              <a:t>Maths</a:t>
            </a:r>
            <a:endParaRPr lang="en-US" sz="900" b="1" u="sng" dirty="0"/>
          </a:p>
          <a:p>
            <a:pPr algn="ctr"/>
            <a:endParaRPr lang="en-US" sz="900" u="sng" dirty="0"/>
          </a:p>
          <a:p>
            <a:pPr marL="139065" indent="-139065">
              <a:buFont typeface="Arial" charset="0"/>
              <a:buChar char="•"/>
            </a:pPr>
            <a:r>
              <a:rPr lang="en-US" sz="900" dirty="0"/>
              <a:t>To </a:t>
            </a:r>
            <a:r>
              <a:rPr lang="en-US" sz="900" dirty="0" err="1"/>
              <a:t>recognise</a:t>
            </a:r>
            <a:r>
              <a:rPr lang="en-US" sz="900" dirty="0"/>
              <a:t> the place value of each digit in a three-digit-number (hundreds, tens, ones)</a:t>
            </a:r>
            <a:endParaRPr lang="en-US" sz="900" dirty="0">
              <a:cs typeface="Calibri" panose="020F0502020204030204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900" dirty="0"/>
              <a:t>To compare and order numbers up to 1000</a:t>
            </a:r>
            <a:endParaRPr lang="en-US" sz="900" dirty="0">
              <a:cs typeface="Calibri" panose="020F0502020204030204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900" dirty="0"/>
              <a:t>To add and subtract 3-digit and 2-digit numbers crossing 100</a:t>
            </a:r>
            <a:endParaRPr lang="en-US" sz="900" dirty="0">
              <a:cs typeface="Calibri" panose="020F0502020204030204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 panose="020F0502020204030204"/>
              </a:rPr>
              <a:t>To use inverse operations</a:t>
            </a:r>
            <a:endParaRPr lang="en-US" sz="900" dirty="0"/>
          </a:p>
          <a:p>
            <a:pPr marL="139065" indent="-139065">
              <a:buFont typeface="Arial" charset="0"/>
              <a:buChar char="•"/>
            </a:pPr>
            <a:r>
              <a:rPr lang="en-US" sz="900" dirty="0"/>
              <a:t>To multiply and divide by 3 and 4 </a:t>
            </a:r>
            <a:endParaRPr lang="en-US" sz="900" dirty="0"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/>
              </a:rPr>
              <a:t>To find 1, 10 or 100 more and less</a:t>
            </a: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/>
              </a:rPr>
              <a:t>To become more confident in the 2, 4 and 8 times tables</a:t>
            </a: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/>
              </a:rPr>
              <a:t>To group numbers  to multiply and divide</a:t>
            </a:r>
          </a:p>
          <a:p>
            <a:pPr marL="139065" indent="-139065">
              <a:buFont typeface="Arial" charset="0"/>
              <a:buChar char="•"/>
            </a:pPr>
            <a:endParaRPr lang="en-US" sz="900" dirty="0"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2234" y="2441200"/>
            <a:ext cx="321264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Science</a:t>
            </a:r>
          </a:p>
          <a:p>
            <a:r>
              <a:rPr lang="en-US" sz="900" u="sng" dirty="0"/>
              <a:t>Materials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To identify and classify different types of materials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To identify how materials can change shape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To understand how materials are suited for purpose</a:t>
            </a:r>
          </a:p>
          <a:p>
            <a:pPr marL="139303" indent="-139303">
              <a:buFont typeface="Arial" charset="0"/>
              <a:buChar char="•"/>
            </a:pPr>
            <a:endParaRPr lang="en-US" sz="900" dirty="0"/>
          </a:p>
          <a:p>
            <a:r>
              <a:rPr lang="en-US" sz="900" u="sng" dirty="0"/>
              <a:t>Magnets and Forces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Investigate and understand forces including friction and resistance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Work scientifically to investigate the properties of different materials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08373" y="2116220"/>
            <a:ext cx="309414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History</a:t>
            </a:r>
          </a:p>
          <a:p>
            <a:pPr algn="ctr"/>
            <a:r>
              <a:rPr lang="en-US" sz="900" b="1" u="sng" dirty="0"/>
              <a:t>Topic: Stone Age to Iron 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know how people survived in the Stone 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understand what changed in the Stone 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know how we can find out about the Stone 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know about life in the Iron Age and why they built hillforts.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59699" y="3516312"/>
            <a:ext cx="309414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Geography</a:t>
            </a:r>
          </a:p>
          <a:p>
            <a:pPr algn="ctr"/>
            <a:r>
              <a:rPr lang="en-US" sz="900" b="1" u="sng" dirty="0"/>
              <a:t>Topic: The UK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understand countries and cities of the UK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name and locate rivers and seas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name and locate mountains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understand how London grew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understand our changing nation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76074" y="5097134"/>
            <a:ext cx="1175888" cy="7848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/>
              <a:t>P.E</a:t>
            </a:r>
          </a:p>
          <a:p>
            <a:pPr algn="ctr"/>
            <a:endParaRPr lang="en-US" sz="900" b="1" u="sng" dirty="0"/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 panose="020F0502020204030204"/>
              </a:rPr>
              <a:t>Tag Rugby</a:t>
            </a: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 panose="020F0502020204030204"/>
              </a:rPr>
              <a:t>Swimming</a:t>
            </a:r>
          </a:p>
          <a:p>
            <a:pPr marL="139065" indent="-139065">
              <a:buFont typeface="Arial" charset="0"/>
              <a:buChar char="•"/>
            </a:pPr>
            <a:r>
              <a:rPr lang="en-US" sz="900" dirty="0">
                <a:cs typeface="Calibri" panose="020F0502020204030204"/>
              </a:rPr>
              <a:t>Badminton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8392" y="3935298"/>
            <a:ext cx="321264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Art</a:t>
            </a:r>
          </a:p>
          <a:p>
            <a:pPr algn="ctr"/>
            <a:r>
              <a:rPr lang="en-US" sz="900" b="1" u="sng" dirty="0"/>
              <a:t>Prehistoric Art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understand pre-historic man made art.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use charcoal to draw images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mix </a:t>
            </a:r>
            <a:r>
              <a:rPr lang="en-US" sz="900" dirty="0" err="1"/>
              <a:t>colours</a:t>
            </a:r>
            <a:r>
              <a:rPr lang="en-US" sz="900" dirty="0"/>
              <a:t> and paint using learned techniques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95" y="5089513"/>
            <a:ext cx="20250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Design Technology</a:t>
            </a:r>
          </a:p>
          <a:p>
            <a:pPr algn="ctr"/>
            <a:r>
              <a:rPr lang="en-US" sz="900" b="1" u="sng" dirty="0"/>
              <a:t>Moving Mammals</a:t>
            </a:r>
          </a:p>
          <a:p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explain how a simple pneumatic system works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make an effective pneumatic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use their knowledge of pneumatic systems to create a moving part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2947695"/>
            <a:ext cx="34031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Religious Education</a:t>
            </a:r>
          </a:p>
          <a:p>
            <a:pPr algn="l" rtl="0" fontAlgn="base"/>
            <a:r>
              <a:rPr lang="en-GB" sz="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Christianity </a:t>
            </a:r>
          </a:p>
          <a:p>
            <a:pPr algn="l" rtl="0" fontAlgn="base"/>
            <a:r>
              <a:rPr lang="en-GB" sz="900" b="0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do Christians learn from the Creation story? 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understand what makes a wonderful world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understand The Fall in the Big Frieze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en-GB" sz="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make connect</a:t>
            </a:r>
            <a:r>
              <a:rPr lang="en-GB" sz="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ions between Creation and the Fall</a:t>
            </a:r>
            <a:endParaRPr lang="en-GB" sz="9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r>
              <a:rPr lang="en-US" sz="900" u="sng" dirty="0"/>
              <a:t>What is it like to follow God?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Make clear links between the story of Noah and the idea of covenant.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/>
              <a:t>Make simple links between promises in the story of Noah and promises that Christians make at a wedding ceremony.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Make links between the story of Noah and how we live in school and the wider world.</a:t>
            </a:r>
            <a:endParaRPr lang="en-US" sz="900" b="1" u="sng" dirty="0"/>
          </a:p>
          <a:p>
            <a:pPr algn="ctr"/>
            <a:endParaRPr lang="en-US" sz="900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1963691" y="5073647"/>
            <a:ext cx="1507799" cy="1879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French</a:t>
            </a:r>
          </a:p>
          <a:p>
            <a:pPr algn="ctr"/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learn the French phonetic sounds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find France on a map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discuss other countries which speak French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tell your name, count to ten and tell how  you are feeling</a:t>
            </a:r>
          </a:p>
          <a:p>
            <a:pPr algn="ctr"/>
            <a:endParaRPr lang="en-US" sz="900" b="1" u="sng" dirty="0"/>
          </a:p>
          <a:p>
            <a:pPr algn="ctr"/>
            <a:endParaRPr lang="en-US" sz="813" b="1" u="sng" dirty="0"/>
          </a:p>
        </p:txBody>
      </p:sp>
      <p:sp>
        <p:nvSpPr>
          <p:cNvPr id="22" name="TextBox 21"/>
          <p:cNvSpPr txBox="1"/>
          <p:nvPr/>
        </p:nvSpPr>
        <p:spPr>
          <a:xfrm>
            <a:off x="3407143" y="5089950"/>
            <a:ext cx="16063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Music</a:t>
            </a:r>
          </a:p>
          <a:p>
            <a:pPr algn="ctr"/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Exploring and using skills using the Glockenspiel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Play and copy back up to 2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Improvise up to 3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Play instrumental parts of a song by ear</a:t>
            </a:r>
          </a:p>
          <a:p>
            <a:pPr algn="ctr"/>
            <a:endParaRPr lang="en-US" sz="900" b="1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4991418" y="5092656"/>
            <a:ext cx="171354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Computing</a:t>
            </a:r>
          </a:p>
          <a:p>
            <a:r>
              <a:rPr lang="en-US" sz="900" u="sng" dirty="0"/>
              <a:t>Online Safety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consider the truth in online content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learn about the meaning and safety of age restrictions</a:t>
            </a:r>
          </a:p>
          <a:p>
            <a:r>
              <a:rPr lang="en-US" sz="900" u="sng" dirty="0"/>
              <a:t>Touch Typing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learn how to use the home, top and bottom row of keys</a:t>
            </a:r>
          </a:p>
          <a:p>
            <a:endParaRPr lang="en-US" sz="900" b="1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6800459" y="5047081"/>
            <a:ext cx="1064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PSHE</a:t>
            </a:r>
          </a:p>
          <a:p>
            <a:pPr algn="ctr"/>
            <a:r>
              <a:rPr lang="en-US" sz="900" b="1" u="sng" dirty="0"/>
              <a:t>Healthy Me</a:t>
            </a:r>
          </a:p>
          <a:p>
            <a:pPr algn="ctr"/>
            <a:endParaRPr lang="en-US" sz="900" b="1" u="sng" dirty="0"/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Self-Discipline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Self-Motivation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Responsibility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Resilience</a:t>
            </a:r>
          </a:p>
          <a:p>
            <a:pPr marL="139303" indent="-139303">
              <a:buFont typeface="Arial" charset="0"/>
              <a:buChar char="•"/>
            </a:pPr>
            <a:r>
              <a:rPr lang="en-US" sz="900" dirty="0"/>
              <a:t>Integrity</a:t>
            </a:r>
          </a:p>
        </p:txBody>
      </p:sp>
    </p:spTree>
    <p:extLst>
      <p:ext uri="{BB962C8B-B14F-4D97-AF65-F5344CB8AC3E}">
        <p14:creationId xmlns:p14="http://schemas.microsoft.com/office/powerpoint/2010/main" val="119166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e79e3b-b153-448b-a6c0-48f046ee7b3d">
      <Terms xmlns="http://schemas.microsoft.com/office/infopath/2007/PartnerControls"/>
    </lcf76f155ced4ddcb4097134ff3c332f>
    <TaxCatchAll xmlns="f4f276b2-a2b4-4613-97b0-d775c32964a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8AB09586C9484FBB41C5EF2BB8C890" ma:contentTypeVersion="16" ma:contentTypeDescription="Create a new document." ma:contentTypeScope="" ma:versionID="aca66538f0e6634d4d34562c6c242855">
  <xsd:schema xmlns:xsd="http://www.w3.org/2001/XMLSchema" xmlns:xs="http://www.w3.org/2001/XMLSchema" xmlns:p="http://schemas.microsoft.com/office/2006/metadata/properties" xmlns:ns2="f4f276b2-a2b4-4613-97b0-d775c32964a3" xmlns:ns3="b1e79e3b-b153-448b-a6c0-48f046ee7b3d" targetNamespace="http://schemas.microsoft.com/office/2006/metadata/properties" ma:root="true" ma:fieldsID="0a89c97c3c1eec45946847067f6210ca" ns2:_="" ns3:_="">
    <xsd:import namespace="f4f276b2-a2b4-4613-97b0-d775c32964a3"/>
    <xsd:import namespace="b1e79e3b-b153-448b-a6c0-48f046ee7b3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276b2-a2b4-4613-97b0-d775c32964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194a2c4-50fb-4084-888e-9c95c1025f64}" ma:internalName="TaxCatchAll" ma:showField="CatchAllData" ma:web="f4f276b2-a2b4-4613-97b0-d775c32964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79e3b-b153-448b-a6c0-48f046ee7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44d6e48-9945-49c4-9b20-26062be4b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23A10C-B4B0-455C-A094-26E1FD1090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7EB0B1-8FF2-44CB-8BD8-821C0ECC87AE}">
  <ds:schemaRefs>
    <ds:schemaRef ds:uri="http://schemas.microsoft.com/office/2006/metadata/properties"/>
    <ds:schemaRef ds:uri="http://schemas.microsoft.com/office/infopath/2007/PartnerControls"/>
    <ds:schemaRef ds:uri="b1e79e3b-b153-448b-a6c0-48f046ee7b3d"/>
    <ds:schemaRef ds:uri="f4f276b2-a2b4-4613-97b0-d775c32964a3"/>
  </ds:schemaRefs>
</ds:datastoreItem>
</file>

<file path=customXml/itemProps3.xml><?xml version="1.0" encoding="utf-8"?>
<ds:datastoreItem xmlns:ds="http://schemas.openxmlformats.org/officeDocument/2006/customXml" ds:itemID="{5DC4DC7B-EBD5-44C5-9891-619A9A22B9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f276b2-a2b4-4613-97b0-d775c32964a3"/>
    <ds:schemaRef ds:uri="b1e79e3b-b153-448b-a6c0-48f046ee7b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498</TotalTime>
  <Words>603</Words>
  <Application>Microsoft Office PowerPoint</Application>
  <PresentationFormat>A4 Paper (210x297 mm)</PresentationFormat>
  <Paragraphs>103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Imprint MT Shadow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Kayleigh Egerton</dc:creator>
  <cp:lastModifiedBy>Claire Pulham</cp:lastModifiedBy>
  <cp:revision>195</cp:revision>
  <cp:lastPrinted>2019-09-09T15:15:10Z</cp:lastPrinted>
  <dcterms:created xsi:type="dcterms:W3CDTF">2019-08-06T15:05:45Z</dcterms:created>
  <dcterms:modified xsi:type="dcterms:W3CDTF">2023-09-06T13:29:38Z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0x010100478AB09586C9484FBB41C5EF2BB8C890</vt:lpwstr>
  </property>
  <property fmtid="{D5CDD505-2E9C-101B-9397-08002B2CF9AE}" pid="3" name="Order">
    <vt:r8>4450000</vt:r8>
  </property>
  <property fmtid="{D5CDD505-2E9C-101B-9397-08002B2CF9AE}" pid="4" name="MediaServiceImageTags">
    <vt:lpwstr/>
  </property>
</Properties>
</file>